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7" r:id="rId2"/>
    <p:sldId id="363" r:id="rId3"/>
    <p:sldId id="260" r:id="rId4"/>
    <p:sldId id="287" r:id="rId5"/>
    <p:sldId id="294" r:id="rId6"/>
    <p:sldId id="290" r:id="rId7"/>
    <p:sldId id="291" r:id="rId8"/>
    <p:sldId id="292" r:id="rId9"/>
    <p:sldId id="297" r:id="rId10"/>
    <p:sldId id="293" r:id="rId11"/>
    <p:sldId id="296" r:id="rId12"/>
    <p:sldId id="364" r:id="rId13"/>
    <p:sldId id="299" r:id="rId14"/>
    <p:sldId id="298" r:id="rId15"/>
    <p:sldId id="295" r:id="rId16"/>
    <p:sldId id="301" r:id="rId17"/>
    <p:sldId id="362" r:id="rId18"/>
    <p:sldId id="302" r:id="rId19"/>
    <p:sldId id="303" r:id="rId20"/>
    <p:sldId id="306" r:id="rId21"/>
    <p:sldId id="304" r:id="rId22"/>
    <p:sldId id="307" r:id="rId23"/>
    <p:sldId id="308" r:id="rId24"/>
    <p:sldId id="336" r:id="rId25"/>
    <p:sldId id="337" r:id="rId26"/>
    <p:sldId id="309" r:id="rId27"/>
    <p:sldId id="310" r:id="rId28"/>
    <p:sldId id="311" r:id="rId29"/>
    <p:sldId id="312" r:id="rId30"/>
    <p:sldId id="315" r:id="rId31"/>
    <p:sldId id="313" r:id="rId32"/>
    <p:sldId id="314" r:id="rId33"/>
    <p:sldId id="316" r:id="rId34"/>
    <p:sldId id="332" r:id="rId35"/>
    <p:sldId id="333" r:id="rId36"/>
    <p:sldId id="334" r:id="rId37"/>
    <p:sldId id="335" r:id="rId38"/>
    <p:sldId id="338" r:id="rId39"/>
    <p:sldId id="339" r:id="rId40"/>
    <p:sldId id="261" r:id="rId41"/>
    <p:sldId id="340" r:id="rId42"/>
    <p:sldId id="288" r:id="rId43"/>
    <p:sldId id="341" r:id="rId44"/>
    <p:sldId id="342" r:id="rId45"/>
    <p:sldId id="343" r:id="rId46"/>
    <p:sldId id="366" r:id="rId47"/>
    <p:sldId id="344" r:id="rId48"/>
    <p:sldId id="345" r:id="rId49"/>
    <p:sldId id="346" r:id="rId50"/>
    <p:sldId id="347" r:id="rId51"/>
    <p:sldId id="348" r:id="rId52"/>
    <p:sldId id="289" r:id="rId53"/>
    <p:sldId id="352" r:id="rId54"/>
    <p:sldId id="353" r:id="rId55"/>
    <p:sldId id="354" r:id="rId56"/>
    <p:sldId id="355" r:id="rId57"/>
    <p:sldId id="356" r:id="rId58"/>
    <p:sldId id="357" r:id="rId59"/>
    <p:sldId id="358" r:id="rId60"/>
    <p:sldId id="305" r:id="rId61"/>
    <p:sldId id="359" r:id="rId62"/>
    <p:sldId id="360" r:id="rId63"/>
    <p:sldId id="317" r:id="rId64"/>
    <p:sldId id="319" r:id="rId65"/>
    <p:sldId id="320" r:id="rId66"/>
    <p:sldId id="321" r:id="rId67"/>
    <p:sldId id="361" r:id="rId68"/>
    <p:sldId id="259" r:id="rId6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1F0F"/>
    <a:srgbClr val="E21D11"/>
    <a:srgbClr val="173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40" autoAdjust="0"/>
    <p:restoredTop sz="83781" autoAdjust="0"/>
  </p:normalViewPr>
  <p:slideViewPr>
    <p:cSldViewPr>
      <p:cViewPr varScale="1">
        <p:scale>
          <a:sx n="75" d="100"/>
          <a:sy n="75" d="100"/>
        </p:scale>
        <p:origin x="72" y="522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2020-05-20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매번 베타와</a:t>
            </a:r>
            <a:r>
              <a:rPr lang="en-US" altLang="ko-KR" dirty="0"/>
              <a:t>,</a:t>
            </a:r>
            <a:r>
              <a:rPr lang="en-US" altLang="ko-KR" baseline="0" dirty="0"/>
              <a:t> r</a:t>
            </a:r>
            <a:r>
              <a:rPr lang="ko-KR" altLang="en-US" baseline="0" dirty="0"/>
              <a:t>을 기준으로 </a:t>
            </a:r>
            <a:r>
              <a:rPr lang="en-US" altLang="ko-KR" baseline="0" dirty="0"/>
              <a:t>loss</a:t>
            </a:r>
            <a:r>
              <a:rPr lang="ko-KR" altLang="en-US" baseline="0" dirty="0"/>
              <a:t>를 </a:t>
            </a:r>
            <a:r>
              <a:rPr lang="en-US" altLang="ko-KR" baseline="0" dirty="0"/>
              <a:t>min</a:t>
            </a:r>
            <a:r>
              <a:rPr lang="ko-KR" altLang="en-US" baseline="0" dirty="0"/>
              <a:t>시키는 방향으로 모델이 맞춰진다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888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b="1" spc="-150" dirty="0"/>
              <a:t>Boosting </a:t>
            </a:r>
            <a:r>
              <a:rPr lang="ko-KR" altLang="en-US" b="1" spc="-150" dirty="0"/>
              <a:t>기법들 간 차이는 </a:t>
            </a:r>
            <a:r>
              <a:rPr lang="ko-KR" altLang="en-US" b="1" spc="-150" dirty="0" err="1"/>
              <a:t>오분류된</a:t>
            </a:r>
            <a:r>
              <a:rPr lang="ko-KR" altLang="en-US" b="1" spc="-150" dirty="0"/>
              <a:t> 데이터를 다음 </a:t>
            </a:r>
            <a:r>
              <a:rPr lang="en-US" altLang="ko-KR" b="1" spc="-150" dirty="0"/>
              <a:t>round</a:t>
            </a:r>
            <a:r>
              <a:rPr lang="ko-KR" altLang="en-US" b="1" spc="-150" dirty="0"/>
              <a:t>에서 어떻게 반영할 것인가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2796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Log loss : </a:t>
            </a:r>
            <a:r>
              <a:rPr lang="ko-KR" altLang="en-US" dirty="0"/>
              <a:t>모델이 예측한 확률 값을 직접적으로 반영하여 평가</a:t>
            </a:r>
            <a:r>
              <a:rPr lang="en-US" altLang="ko-KR" dirty="0"/>
              <a:t>. </a:t>
            </a:r>
            <a:r>
              <a:rPr lang="ko-KR" altLang="en-US" dirty="0"/>
              <a:t>확률 값을 음의 </a:t>
            </a:r>
            <a:r>
              <a:rPr lang="en-US" altLang="ko-KR" dirty="0"/>
              <a:t>log</a:t>
            </a:r>
            <a:r>
              <a:rPr lang="ko-KR" altLang="en-US" dirty="0"/>
              <a:t>함수에 넣어 </a:t>
            </a:r>
            <a:r>
              <a:rPr lang="ko-KR" altLang="en-US" dirty="0" err="1"/>
              <a:t>변화을</a:t>
            </a:r>
            <a:r>
              <a:rPr lang="ko-KR" altLang="en-US" dirty="0"/>
              <a:t> 시킨 값으로 평가하는데 잘못 예측할 수록</a:t>
            </a:r>
            <a:r>
              <a:rPr lang="en-US" altLang="ko-KR" dirty="0"/>
              <a:t>, </a:t>
            </a:r>
            <a:r>
              <a:rPr lang="ko-KR" altLang="en-US" dirty="0"/>
              <a:t>페널티 부여</a:t>
            </a:r>
            <a:r>
              <a:rPr lang="en-US" altLang="ko-KR" dirty="0"/>
              <a:t>. 100%</a:t>
            </a:r>
            <a:r>
              <a:rPr lang="ko-KR" altLang="en-US" dirty="0"/>
              <a:t>면 </a:t>
            </a:r>
            <a:r>
              <a:rPr lang="en-US" altLang="ko-KR" dirty="0"/>
              <a:t>–log(1) = 0, -log(0.8)</a:t>
            </a:r>
            <a:r>
              <a:rPr lang="en-US" altLang="ko-KR" baseline="0" dirty="0"/>
              <a:t> = 0.22, -log(0.6) = 0.5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464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X</a:t>
            </a:r>
            <a:r>
              <a:rPr lang="ko-KR" altLang="en-US" dirty="0"/>
              <a:t>를 입력 받아 </a:t>
            </a:r>
            <a:r>
              <a:rPr lang="en-US" altLang="ko-KR" dirty="0"/>
              <a:t>y</a:t>
            </a:r>
            <a:r>
              <a:rPr lang="ko-KR" altLang="en-US" dirty="0"/>
              <a:t>를 예측하는 모델 </a:t>
            </a:r>
            <a:r>
              <a:rPr lang="en-US" altLang="ko-KR" dirty="0"/>
              <a:t>h0.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Error</a:t>
            </a:r>
            <a:r>
              <a:rPr lang="ko-KR" altLang="en-US" dirty="0"/>
              <a:t>가 예측 불가능한 랜덤 노이즈가 아닌 경우</a:t>
            </a:r>
            <a:r>
              <a:rPr lang="en-US" altLang="ko-KR" dirty="0"/>
              <a:t>, </a:t>
            </a:r>
            <a:r>
              <a:rPr lang="ko-KR" altLang="en-US" dirty="0"/>
              <a:t>예측 성능을 올리는 가장 직관적인 방법은 </a:t>
            </a:r>
            <a:r>
              <a:rPr lang="en-US" altLang="ko-KR" dirty="0"/>
              <a:t>error</a:t>
            </a:r>
            <a:r>
              <a:rPr lang="ko-KR" altLang="en-US" dirty="0"/>
              <a:t>를 제거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060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 function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줄이는 방향의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negative gradient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얻고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활용해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boosting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하는 것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 rate(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이란 이전 트리의 오차를 얼마나 강하게 보정할 것인가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일반적으로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0.001~0.01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정도로 매우 작은 값으로 설정하는 것이 보편적입니다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왜냐하면 작은 값으로 설정하여야 굉장히 세밀한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분류기를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얻을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learning rate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높을 수록 빠르게 모델의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bias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줄여나가지만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learning rate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적으면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디테일한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부분을 놓칠 수 있다고 이해하시면 됩니다</a:t>
            </a:r>
            <a:br>
              <a:rPr lang="ko-KR" altLang="en-US" dirty="0"/>
            </a:br>
            <a:br>
              <a:rPr lang="ko-KR" altLang="en-US" dirty="0"/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358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회귀분석같은 경우 </a:t>
            </a:r>
            <a:r>
              <a:rPr lang="en-US" altLang="ko-KR" sz="1200" dirty="0"/>
              <a:t>squared</a:t>
            </a:r>
            <a:r>
              <a:rPr lang="en-US" altLang="ko-KR" sz="1200" baseline="0" dirty="0"/>
              <a:t> error</a:t>
            </a:r>
            <a:r>
              <a:rPr lang="ko-KR" altLang="en-US" sz="1200" baseline="0" dirty="0"/>
              <a:t>를 쓰지만 분류는 다른 </a:t>
            </a:r>
            <a:r>
              <a:rPr lang="en-US" altLang="ko-KR" sz="1200" baseline="0" dirty="0"/>
              <a:t>loss function</a:t>
            </a:r>
            <a:r>
              <a:rPr lang="ko-KR" altLang="en-US" sz="1200" baseline="0" dirty="0"/>
              <a:t>사용</a:t>
            </a:r>
            <a:endParaRPr lang="en-US" altLang="ko-KR" sz="1200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if the current prediction for a particular example is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0.20.2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the next tree predicts that it should actually be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0.80.8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correction would be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+0.6+0.6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At a learning rate of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updated prediction would be the full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0.2+1(0.6)=0.80.2+1(0.6)=0.8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while a learning rate of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0.10.1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would update the prediction to be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0.2+0.1(0.6)=0.260.2+0.1(0.6)=0.26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840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9027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0201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4833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748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2786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9532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4175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9263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4508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4159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8120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5446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8498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7986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210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1691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0529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7865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2458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8389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1766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4914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0332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3431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0548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0393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0808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3620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3304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5326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2118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0904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994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3507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1657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8568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4914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45249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51931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25477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5798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66181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2477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676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5810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29474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23405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93537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035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46697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64526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80134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41502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Boosting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Bagging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유사하게 초기 샘플 데이터를 조작하여 다수의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분류기를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생성하는 기법 중 하나지만 가장 큰 차이는 순차적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(Sequential)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방법이라는 것입니다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앞서 살펴본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bagging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경우 각각의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분류기들이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학습시에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상호 영향을 주지않고 학습이 끝난 다음 그 결과를 종합하는 기법이었다면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Boosting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이전 분류기의 학습 결과를 토대로 다음 분류기의 학습 데이터의 샘플가중치를 조정해 학습을 진행하는 방법입니다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fontAlgn="base"/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이유로 이전 학습의 결과가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다음학습에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영향을 주게 되고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부스팅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라운드를 진행할수록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 공간의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분류경계선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(Borderline)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상의 데이터의 가중치가 증가하게 되는 결과를 가져오게 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일반적으로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부스팅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알고리즘은 의사결정나무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(Decision Tree)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모형을 주로 사용하는 것으로 알려져 있고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과적합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(Over fitting)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강한 장점을 갖고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다른 앙상블 모형과 마찬가지로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분류결과에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대한 해석이 불가능하다는 단점을 갖고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266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sz="1200" dirty="0"/>
              <a:t>Bootstrap</a:t>
            </a:r>
            <a:r>
              <a:rPr lang="en-US" altLang="ko-KR" sz="1200" baseline="0" dirty="0"/>
              <a:t> sampling</a:t>
            </a:r>
            <a:r>
              <a:rPr lang="ko-KR" altLang="en-US" sz="1200" baseline="0" dirty="0"/>
              <a:t>이용해 </a:t>
            </a:r>
            <a:r>
              <a:rPr lang="en-US" altLang="ko-KR" sz="1200" baseline="0" dirty="0"/>
              <a:t>sample1 </a:t>
            </a:r>
            <a:r>
              <a:rPr lang="ko-KR" altLang="en-US" sz="1200" baseline="0" dirty="0"/>
              <a:t>추출하고 특정한 학습 알고리즘에 적용하여 분류기 생성</a:t>
            </a:r>
            <a:r>
              <a:rPr lang="en-US" altLang="ko-KR" sz="1200" baseline="0" dirty="0"/>
              <a:t>.</a:t>
            </a:r>
          </a:p>
          <a:p>
            <a:pPr marL="228600" marR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200" baseline="0" dirty="0"/>
              <a:t>생성된 분류기의 </a:t>
            </a:r>
            <a:r>
              <a:rPr lang="ko-KR" altLang="en-US" sz="1200" baseline="0" dirty="0" err="1"/>
              <a:t>분류결과를</a:t>
            </a:r>
            <a:r>
              <a:rPr lang="ko-KR" altLang="en-US" sz="1200" baseline="0" dirty="0"/>
              <a:t> 통해 잘못 분류한 데이터와 추출되지 않은 데이터</a:t>
            </a:r>
            <a:r>
              <a:rPr lang="en-US" altLang="ko-KR" sz="1200" baseline="0" dirty="0"/>
              <a:t>(</a:t>
            </a:r>
            <a:r>
              <a:rPr lang="ko-KR" altLang="en-US" sz="1200" baseline="0" dirty="0" err="1"/>
              <a:t>오분류데이터</a:t>
            </a:r>
            <a:r>
              <a:rPr lang="en-US" altLang="ko-KR" sz="1200" baseline="0" dirty="0"/>
              <a:t>)</a:t>
            </a:r>
            <a:r>
              <a:rPr lang="ko-KR" altLang="en-US" sz="1200" baseline="0" dirty="0"/>
              <a:t>에는 가중치를 부여하여 </a:t>
            </a:r>
            <a:r>
              <a:rPr lang="ko-KR" altLang="en-US" sz="1200" baseline="0" dirty="0" err="1"/>
              <a:t>다음학습에</a:t>
            </a:r>
            <a:r>
              <a:rPr lang="ko-KR" altLang="en-US" sz="1200" baseline="0" dirty="0"/>
              <a:t> 이용</a:t>
            </a:r>
            <a:r>
              <a:rPr lang="en-US" altLang="ko-KR" sz="1200" baseline="0" dirty="0"/>
              <a:t>(boosting round)</a:t>
            </a:r>
          </a:p>
          <a:p>
            <a:pPr marL="228600" marR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sz="1200" baseline="0" dirty="0"/>
              <a:t>N</a:t>
            </a:r>
            <a:r>
              <a:rPr lang="ko-KR" altLang="en-US" sz="1200" baseline="0" dirty="0"/>
              <a:t>번의 </a:t>
            </a:r>
            <a:r>
              <a:rPr lang="en-US" altLang="ko-KR" sz="1200" baseline="0" dirty="0"/>
              <a:t>boosting round</a:t>
            </a:r>
            <a:r>
              <a:rPr lang="ko-KR" altLang="en-US" sz="1200" baseline="0" dirty="0"/>
              <a:t>를 거쳐서 완성된 모형들을 이용해 최종적인 </a:t>
            </a:r>
            <a:r>
              <a:rPr lang="ko-KR" altLang="en-US" sz="1200" baseline="0" dirty="0" err="1"/>
              <a:t>분류모형</a:t>
            </a:r>
            <a:r>
              <a:rPr lang="ko-KR" altLang="en-US" sz="1200" baseline="0" dirty="0"/>
              <a:t> 생성</a:t>
            </a:r>
            <a:endParaRPr lang="en-US" altLang="ko-KR" sz="1200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aseline="0" dirty="0"/>
              <a:t>     (</a:t>
            </a:r>
            <a:r>
              <a:rPr lang="ko-KR" altLang="en-US" sz="1200" baseline="0" dirty="0"/>
              <a:t>마지막에 학습한 </a:t>
            </a:r>
            <a:r>
              <a:rPr lang="ko-KR" altLang="en-US" sz="1200" baseline="0" dirty="0" err="1"/>
              <a:t>분류기만을</a:t>
            </a:r>
            <a:r>
              <a:rPr lang="ko-KR" altLang="en-US" sz="1200" baseline="0" dirty="0"/>
              <a:t> 의사결정에 이용하는 것이 아닌 학습에 이용되었던 모든 </a:t>
            </a:r>
            <a:r>
              <a:rPr lang="ko-KR" altLang="en-US" sz="1200" baseline="0" dirty="0" err="1"/>
              <a:t>분류기들의</a:t>
            </a:r>
            <a:r>
              <a:rPr lang="ko-KR" altLang="en-US" sz="1200" baseline="0" dirty="0"/>
              <a:t> 앙상블 이용</a:t>
            </a:r>
            <a:r>
              <a:rPr lang="en-US" altLang="ko-KR" sz="1200" baseline="0" dirty="0"/>
              <a:t>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aseline="0" dirty="0"/>
              <a:t>4. Testing data</a:t>
            </a:r>
            <a:r>
              <a:rPr lang="ko-KR" altLang="en-US" sz="1200" baseline="0" dirty="0"/>
              <a:t>를 생성된 </a:t>
            </a:r>
            <a:r>
              <a:rPr lang="ko-KR" altLang="en-US" sz="1200" baseline="0" dirty="0" err="1"/>
              <a:t>분류기를</a:t>
            </a:r>
            <a:r>
              <a:rPr lang="ko-KR" altLang="en-US" sz="1200" baseline="0" dirty="0"/>
              <a:t> 활용하여 </a:t>
            </a:r>
            <a:r>
              <a:rPr lang="ko-KR" altLang="en-US" sz="1200" baseline="0" dirty="0" err="1"/>
              <a:t>모형평가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738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733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2020-05-20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2020-05-20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2020-05-20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2020-05-20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2020-05-20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2020-05-20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2020-05-20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youtube.com/watch?v=LsK-xG1cLYA" TargetMode="Externa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r-bong.blogspot.com/2016/10/adabag.html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dfs.semanticscholar.org/598d/b8fa9bf8c7c4b4a467509c7fea7db4af8520.pdf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13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2708920"/>
            <a:ext cx="5472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-150" dirty="0" err="1">
                <a:solidFill>
                  <a:schemeClr val="bg1"/>
                </a:solidFill>
              </a:rPr>
              <a:t>부스팅</a:t>
            </a:r>
            <a:r>
              <a:rPr lang="ko-KR" altLang="en-US" sz="4400" b="1" spc="-150" dirty="0">
                <a:solidFill>
                  <a:schemeClr val="bg1"/>
                </a:solidFill>
              </a:rPr>
              <a:t> 개념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03848" y="4170566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</a:rPr>
              <a:t>문혜현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오민석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이지선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1560" y="1246410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Boosting </a:t>
            </a:r>
            <a:r>
              <a:rPr lang="ko-KR" altLang="en-US" b="1" spc="-150" dirty="0"/>
              <a:t>알고리즘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338" y="3081430"/>
            <a:ext cx="6629316" cy="332194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662758" y="3802552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50" dirty="0" err="1"/>
              <a:t>초기모델</a:t>
            </a:r>
            <a:endParaRPr lang="ko-KR" altLang="en-US" sz="1000" spc="-150" dirty="0"/>
          </a:p>
        </p:txBody>
      </p:sp>
      <p:sp>
        <p:nvSpPr>
          <p:cNvPr id="15" name="TextBox 14"/>
          <p:cNvSpPr txBox="1"/>
          <p:nvPr/>
        </p:nvSpPr>
        <p:spPr>
          <a:xfrm>
            <a:off x="5298523" y="5733256"/>
            <a:ext cx="1728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50" dirty="0"/>
              <a:t>앞선 모델들을 더해줘서</a:t>
            </a:r>
            <a:endParaRPr lang="en-US" altLang="ko-KR" sz="1000" spc="-150" dirty="0"/>
          </a:p>
          <a:p>
            <a:r>
              <a:rPr lang="en-US" altLang="ko-KR" sz="1000" spc="-150" dirty="0"/>
              <a:t>Strong model </a:t>
            </a:r>
            <a:r>
              <a:rPr lang="ko-KR" altLang="en-US" sz="1000" spc="-150" dirty="0"/>
              <a:t>되어가는 과정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931479"/>
            <a:ext cx="990738" cy="32389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93159" y="1961261"/>
            <a:ext cx="12465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pc="-150" dirty="0"/>
              <a:t>Loss function</a:t>
            </a:r>
            <a:r>
              <a:rPr lang="ko-KR" altLang="en-US" sz="1000" spc="-150" dirty="0"/>
              <a:t>기본 형태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1055612" y="1915538"/>
            <a:ext cx="6624736" cy="1208752"/>
            <a:chOff x="1085172" y="5125338"/>
            <a:chExt cx="6624736" cy="120875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4138" y="5372665"/>
              <a:ext cx="3219899" cy="838317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085172" y="5637934"/>
              <a:ext cx="66247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Loss</a:t>
              </a:r>
              <a:r>
                <a:rPr lang="ko-KR" altLang="en-US" sz="1400" dirty="0"/>
                <a:t>를 계속해서 줄여나간다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228183" y="6087869"/>
              <a:ext cx="8280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spc="-150" dirty="0"/>
                <a:t>Weak learner</a:t>
              </a:r>
              <a:endParaRPr lang="ko-KR" altLang="en-US" sz="1000" spc="-15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652120" y="5125338"/>
              <a:ext cx="11521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spc="-150" dirty="0"/>
                <a:t>Weak learner  </a:t>
              </a:r>
              <a:r>
                <a:rPr lang="ko-KR" altLang="en-US" sz="1000" spc="-150" dirty="0"/>
                <a:t>가중치</a:t>
              </a:r>
            </a:p>
          </p:txBody>
        </p:sp>
        <p:cxnSp>
          <p:nvCxnSpPr>
            <p:cNvPr id="19" name="직선 화살표 연결선 18"/>
            <p:cNvCxnSpPr/>
            <p:nvPr/>
          </p:nvCxnSpPr>
          <p:spPr>
            <a:xfrm flipH="1" flipV="1">
              <a:off x="6523136" y="5888291"/>
              <a:ext cx="119093" cy="2463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/>
            <p:nvPr/>
          </p:nvCxnSpPr>
          <p:spPr>
            <a:xfrm flipH="1">
              <a:off x="5940152" y="5342626"/>
              <a:ext cx="203562" cy="294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3388079" y="6298745"/>
            <a:ext cx="19598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pc="-150" dirty="0"/>
              <a:t>Model </a:t>
            </a:r>
            <a:r>
              <a:rPr lang="ko-KR" altLang="en-US" sz="1000" spc="-150" dirty="0"/>
              <a:t>진행 할수록 계속 최신화</a:t>
            </a:r>
          </a:p>
        </p:txBody>
      </p:sp>
      <p:cxnSp>
        <p:nvCxnSpPr>
          <p:cNvPr id="29" name="직선 화살표 연결선 28"/>
          <p:cNvCxnSpPr/>
          <p:nvPr/>
        </p:nvCxnSpPr>
        <p:spPr>
          <a:xfrm flipV="1">
            <a:off x="4337240" y="6078198"/>
            <a:ext cx="30740" cy="246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V="1">
            <a:off x="4474585" y="6122234"/>
            <a:ext cx="529463" cy="165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910591" y="4342291"/>
            <a:ext cx="1728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pc="-150" dirty="0"/>
              <a:t>Decision tree</a:t>
            </a:r>
            <a:r>
              <a:rPr lang="ko-KR" altLang="en-US" sz="1000" spc="-150" dirty="0"/>
              <a:t>에서의  변수</a:t>
            </a: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6612669" y="4588512"/>
            <a:ext cx="255037" cy="578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구부러진 연결선 42"/>
          <p:cNvCxnSpPr>
            <a:stCxn id="16" idx="1"/>
            <a:endCxn id="14" idx="1"/>
          </p:cNvCxnSpPr>
          <p:nvPr/>
        </p:nvCxnSpPr>
        <p:spPr>
          <a:xfrm rot="10800000" flipV="1">
            <a:off x="1055613" y="2084371"/>
            <a:ext cx="37547" cy="497651"/>
          </a:xfrm>
          <a:prstGeom prst="curvedConnector3">
            <a:avLst>
              <a:gd name="adj1" fmla="val 7088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729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7544" y="1004771"/>
            <a:ext cx="7308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/>
              <a:t>어떠한 </a:t>
            </a:r>
            <a:r>
              <a:rPr lang="en-US" altLang="ko-KR" b="1" spc="-150" dirty="0"/>
              <a:t>weak </a:t>
            </a:r>
            <a:r>
              <a:rPr lang="en-US" altLang="ko-KR" b="1" spc="-150" dirty="0" err="1"/>
              <a:t>learne</a:t>
            </a:r>
            <a:r>
              <a:rPr lang="ko-KR" altLang="en-US" b="1" spc="-150" dirty="0"/>
              <a:t>을 생성할 것인가</a:t>
            </a:r>
            <a:r>
              <a:rPr lang="en-US" altLang="ko-KR" b="1" spc="-150" dirty="0"/>
              <a:t>?</a:t>
            </a:r>
            <a:r>
              <a:rPr lang="ko-KR" altLang="en-US" b="1" spc="-150" dirty="0"/>
              <a:t> </a:t>
            </a:r>
            <a:r>
              <a:rPr lang="en-US" altLang="ko-KR" b="1" spc="-150" dirty="0"/>
              <a:t>: </a:t>
            </a:r>
            <a:r>
              <a:rPr lang="en-US" altLang="ko-KR" b="1" spc="-150" dirty="0" err="1"/>
              <a:t>Adaboosting</a:t>
            </a:r>
            <a:r>
              <a:rPr lang="en-US" altLang="ko-KR" b="1" spc="-150" dirty="0"/>
              <a:t>, </a:t>
            </a:r>
            <a:r>
              <a:rPr lang="en-US" altLang="ko-KR" b="1" spc="-150" dirty="0" err="1"/>
              <a:t>Gradientboosting</a:t>
            </a:r>
            <a:r>
              <a:rPr lang="en-US" altLang="ko-KR" b="1" spc="-150" dirty="0"/>
              <a:t>…</a:t>
            </a:r>
            <a:endParaRPr lang="ko-KR" altLang="en-US" b="1" spc="-150" dirty="0"/>
          </a:p>
        </p:txBody>
      </p:sp>
      <p:sp>
        <p:nvSpPr>
          <p:cNvPr id="13" name="TextBox 12"/>
          <p:cNvSpPr txBox="1"/>
          <p:nvPr/>
        </p:nvSpPr>
        <p:spPr>
          <a:xfrm>
            <a:off x="467544" y="1834989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1. </a:t>
            </a:r>
            <a:r>
              <a:rPr lang="en-US" altLang="ko-KR" b="1" spc="-150" dirty="0" err="1"/>
              <a:t>Adaboost</a:t>
            </a:r>
            <a:r>
              <a:rPr lang="en-US" altLang="ko-KR" b="1" spc="-150" dirty="0"/>
              <a:t>  : </a:t>
            </a:r>
            <a:r>
              <a:rPr lang="ko-KR" altLang="en-US" b="1" spc="-150" dirty="0" err="1"/>
              <a:t>오분류된</a:t>
            </a:r>
            <a:r>
              <a:rPr lang="ko-KR" altLang="en-US" b="1" spc="-150" dirty="0"/>
              <a:t> 데이터들에 더 큰 가중치를 주어 다음 </a:t>
            </a:r>
            <a:r>
              <a:rPr lang="en-US" altLang="ko-KR" b="1" spc="-150" dirty="0"/>
              <a:t>round </a:t>
            </a:r>
            <a:r>
              <a:rPr lang="ko-KR" altLang="en-US" b="1" spc="-150" dirty="0"/>
              <a:t>샘플링에 반영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625336"/>
            <a:ext cx="6012668" cy="363346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67544" y="3271667"/>
            <a:ext cx="302433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pc="-150" dirty="0"/>
              <a:t>1. </a:t>
            </a:r>
            <a:r>
              <a:rPr lang="ko-KR" altLang="en-US" sz="1000" spc="-150" dirty="0"/>
              <a:t>모든 데이터에 대해 </a:t>
            </a:r>
            <a:r>
              <a:rPr lang="ko-KR" altLang="en-US" sz="1000" spc="-150" dirty="0" err="1"/>
              <a:t>가중치를동일하게</a:t>
            </a:r>
            <a:r>
              <a:rPr lang="ko-KR" altLang="en-US" sz="1000" spc="-150" dirty="0"/>
              <a:t> </a:t>
            </a:r>
            <a:r>
              <a:rPr lang="en-US" altLang="ko-KR" sz="1000" spc="-150" dirty="0"/>
              <a:t>0.1 </a:t>
            </a:r>
            <a:r>
              <a:rPr lang="ko-KR" altLang="en-US" sz="1000" spc="-150" dirty="0"/>
              <a:t>설정</a:t>
            </a:r>
            <a:endParaRPr lang="en-US" altLang="ko-KR" sz="1000" spc="-150" dirty="0"/>
          </a:p>
          <a:p>
            <a:pPr marL="228600" indent="-228600">
              <a:buAutoNum type="arabicPeriod"/>
            </a:pPr>
            <a:endParaRPr lang="en-US" altLang="ko-KR" sz="1000" spc="-150" dirty="0"/>
          </a:p>
          <a:p>
            <a:endParaRPr lang="en-US" altLang="ko-KR" sz="1000" spc="-150" dirty="0"/>
          </a:p>
          <a:p>
            <a:r>
              <a:rPr lang="en-US" altLang="ko-KR" sz="1000" spc="-150" dirty="0"/>
              <a:t>2.  Round 1</a:t>
            </a:r>
            <a:r>
              <a:rPr lang="ko-KR" altLang="en-US" sz="1000" spc="-150" dirty="0"/>
              <a:t>통해 </a:t>
            </a:r>
            <a:r>
              <a:rPr lang="en-US" altLang="ko-KR" sz="1000" spc="-150" dirty="0"/>
              <a:t>B1</a:t>
            </a:r>
            <a:r>
              <a:rPr lang="ko-KR" altLang="en-US" sz="1000" spc="-150" dirty="0"/>
              <a:t>을 분류기준으로 잡는다</a:t>
            </a:r>
          </a:p>
          <a:p>
            <a:pPr marL="228600" indent="-228600">
              <a:buAutoNum type="arabicPeriod"/>
            </a:pPr>
            <a:endParaRPr lang="en-US" altLang="ko-KR" sz="1000" spc="-150" dirty="0"/>
          </a:p>
          <a:p>
            <a:r>
              <a:rPr lang="en-US" altLang="ko-KR" sz="1000" spc="-150" dirty="0"/>
              <a:t>3.  </a:t>
            </a:r>
            <a:r>
              <a:rPr lang="ko-KR" altLang="en-US" sz="1000" spc="-150" dirty="0"/>
              <a:t>데이터</a:t>
            </a:r>
            <a:r>
              <a:rPr lang="en-US" altLang="ko-KR" sz="1000" spc="-150" dirty="0"/>
              <a:t> </a:t>
            </a:r>
            <a:r>
              <a:rPr lang="en-US" altLang="ko-KR" sz="1000" spc="-150" dirty="0" err="1"/>
              <a:t>i</a:t>
            </a:r>
            <a:r>
              <a:rPr lang="ko-KR" altLang="en-US" sz="1000" spc="-150" dirty="0"/>
              <a:t>에 대해 </a:t>
            </a:r>
            <a:r>
              <a:rPr lang="en-US" altLang="ko-KR" sz="1000" spc="-150" dirty="0"/>
              <a:t>m</a:t>
            </a:r>
            <a:r>
              <a:rPr lang="ko-KR" altLang="en-US" sz="1000" spc="-150" dirty="0"/>
              <a:t>번째 </a:t>
            </a:r>
            <a:r>
              <a:rPr lang="en-US" altLang="ko-KR" sz="1000" spc="-150" dirty="0"/>
              <a:t>round</a:t>
            </a:r>
            <a:r>
              <a:rPr lang="ko-KR" altLang="en-US" sz="1000" spc="-150" dirty="0"/>
              <a:t>에서 가중치 업데이트</a:t>
            </a:r>
            <a:endParaRPr lang="en-US" altLang="ko-KR" sz="1000" spc="-150" dirty="0"/>
          </a:p>
          <a:p>
            <a:r>
              <a:rPr lang="en-US" altLang="ko-KR" sz="1000" spc="-150" dirty="0"/>
              <a:t>   (</a:t>
            </a:r>
            <a:r>
              <a:rPr lang="ko-KR" altLang="en-US" sz="1000" spc="-150" dirty="0" err="1"/>
              <a:t>오분류된</a:t>
            </a:r>
            <a:r>
              <a:rPr lang="ko-KR" altLang="en-US" sz="1000" spc="-150" dirty="0"/>
              <a:t> 데이터에 가중치 크게</a:t>
            </a:r>
            <a:r>
              <a:rPr lang="en-US" altLang="ko-KR" sz="1000" spc="-150" dirty="0"/>
              <a:t>, </a:t>
            </a:r>
          </a:p>
          <a:p>
            <a:r>
              <a:rPr lang="ko-KR" altLang="en-US" sz="1000" spc="-150" dirty="0"/>
              <a:t>   </a:t>
            </a:r>
            <a:r>
              <a:rPr lang="ko-KR" altLang="en-US" sz="1000" spc="-150" dirty="0" err="1"/>
              <a:t>정분류된</a:t>
            </a:r>
            <a:r>
              <a:rPr lang="ko-KR" altLang="en-US" sz="1000" spc="-150" dirty="0"/>
              <a:t> 데이터에 가중치 적게</a:t>
            </a:r>
            <a:r>
              <a:rPr lang="en-US" altLang="ko-KR" sz="1000" spc="-150" dirty="0"/>
              <a:t>)</a:t>
            </a:r>
            <a:endParaRPr lang="ko-KR" altLang="en-US" sz="1000" spc="-150" dirty="0"/>
          </a:p>
          <a:p>
            <a:endParaRPr lang="en-US" altLang="ko-KR" sz="1000" spc="-150" dirty="0"/>
          </a:p>
          <a:p>
            <a:r>
              <a:rPr lang="en-US" altLang="ko-KR" sz="1000" spc="-150" dirty="0"/>
              <a:t>4. </a:t>
            </a:r>
            <a:r>
              <a:rPr lang="ko-KR" altLang="en-US" sz="1000" spc="-150" dirty="0"/>
              <a:t>업데이트한 가중치의 확률로 샘플 </a:t>
            </a:r>
            <a:r>
              <a:rPr lang="ko-KR" altLang="en-US" sz="1000" spc="-150" dirty="0" err="1"/>
              <a:t>재수집</a:t>
            </a:r>
            <a:endParaRPr lang="en-US" altLang="ko-KR" sz="1000" spc="-150" dirty="0"/>
          </a:p>
          <a:p>
            <a:r>
              <a:rPr lang="en-US" altLang="ko-KR" sz="1000" spc="-150" dirty="0"/>
              <a:t>5.  4</a:t>
            </a:r>
            <a:r>
              <a:rPr lang="ko-KR" altLang="en-US" sz="1000" spc="-150" dirty="0"/>
              <a:t>번의 결과로 </a:t>
            </a:r>
            <a:r>
              <a:rPr lang="en-US" altLang="ko-KR" sz="1000" spc="-150" dirty="0"/>
              <a:t>B2</a:t>
            </a:r>
            <a:r>
              <a:rPr lang="ko-KR" altLang="en-US" sz="1000" spc="-150" dirty="0"/>
              <a:t>가 분류기준 값 </a:t>
            </a:r>
            <a:endParaRPr lang="en-US" altLang="ko-KR" sz="1000" spc="-150" dirty="0"/>
          </a:p>
          <a:p>
            <a:endParaRPr lang="en-US" altLang="ko-KR" sz="1000" spc="-150" dirty="0"/>
          </a:p>
          <a:p>
            <a:endParaRPr lang="en-US" altLang="ko-KR" sz="1000" spc="-150" dirty="0"/>
          </a:p>
          <a:p>
            <a:endParaRPr lang="en-US" altLang="ko-KR" sz="1000" spc="-150" dirty="0"/>
          </a:p>
          <a:p>
            <a:endParaRPr lang="en-US" altLang="ko-KR" sz="1000" spc="-150" dirty="0"/>
          </a:p>
          <a:p>
            <a:r>
              <a:rPr lang="en-US" altLang="ko-KR" sz="1000" spc="-150" dirty="0"/>
              <a:t>6. </a:t>
            </a:r>
            <a:r>
              <a:rPr lang="ko-KR" altLang="en-US" sz="1000" spc="-150" dirty="0"/>
              <a:t>이와 같은 방법으로 설정한 반복 횟수 만큼 반복</a:t>
            </a:r>
            <a:endParaRPr lang="en-US" altLang="ko-KR" sz="1000" spc="-150" dirty="0"/>
          </a:p>
          <a:p>
            <a:endParaRPr lang="en-US" altLang="ko-KR" sz="1000" spc="-150" dirty="0"/>
          </a:p>
          <a:p>
            <a:endParaRPr lang="en-US" altLang="ko-KR" sz="1000" spc="-150" dirty="0"/>
          </a:p>
          <a:p>
            <a:endParaRPr lang="en-US" altLang="ko-KR" sz="1000" spc="-150" dirty="0"/>
          </a:p>
          <a:p>
            <a:endParaRPr lang="ko-KR" altLang="en-US" sz="1000" spc="-150" dirty="0"/>
          </a:p>
        </p:txBody>
      </p:sp>
    </p:spTree>
    <p:extLst>
      <p:ext uri="{BB962C8B-B14F-4D97-AF65-F5344CB8AC3E}">
        <p14:creationId xmlns:p14="http://schemas.microsoft.com/office/powerpoint/2010/main" val="2748585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7544" y="1074666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 err="1"/>
              <a:t>Adaboost</a:t>
            </a:r>
            <a:r>
              <a:rPr lang="en-US" altLang="ko-KR" b="1" spc="-150" dirty="0"/>
              <a:t>  </a:t>
            </a:r>
            <a:r>
              <a:rPr lang="ko-KR" altLang="en-US" b="1" spc="-150" dirty="0"/>
              <a:t>알고리즘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585717"/>
            <a:ext cx="7029884" cy="359287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004048" y="2285916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50"/>
              <a:t>초기 균등한 가중치</a:t>
            </a:r>
            <a:endParaRPr lang="ko-KR" altLang="en-US" sz="1000" spc="-150" dirty="0"/>
          </a:p>
        </p:txBody>
      </p:sp>
      <p:sp>
        <p:nvSpPr>
          <p:cNvPr id="20" name="TextBox 19"/>
          <p:cNvSpPr txBox="1"/>
          <p:nvPr/>
        </p:nvSpPr>
        <p:spPr>
          <a:xfrm>
            <a:off x="1835696" y="3815801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pc="-150" dirty="0"/>
              <a:t>Log loss : </a:t>
            </a:r>
            <a:r>
              <a:rPr lang="ko-KR" altLang="en-US" sz="1000" spc="-150" dirty="0"/>
              <a:t>성능 평가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74104" y="4703375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pc="-150" dirty="0"/>
              <a:t>Strong learner</a:t>
            </a:r>
            <a:endParaRPr lang="ko-KR" altLang="en-US" sz="1000" spc="-150" dirty="0"/>
          </a:p>
        </p:txBody>
      </p:sp>
      <p:sp>
        <p:nvSpPr>
          <p:cNvPr id="22" name="TextBox 21"/>
          <p:cNvSpPr txBox="1"/>
          <p:nvPr/>
        </p:nvSpPr>
        <p:spPr>
          <a:xfrm>
            <a:off x="6273702" y="3179266"/>
            <a:ext cx="13946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50" dirty="0"/>
              <a:t>각 </a:t>
            </a:r>
            <a:r>
              <a:rPr lang="en-US" altLang="ko-KR" sz="1000" spc="-150" dirty="0"/>
              <a:t>stump</a:t>
            </a:r>
            <a:r>
              <a:rPr lang="ko-KR" altLang="en-US" sz="1000" spc="-150" dirty="0"/>
              <a:t>의 지니 계수를 통해 가장 작은 지니 계수를 첫 </a:t>
            </a:r>
            <a:r>
              <a:rPr lang="en-US" altLang="ko-KR" sz="1000" spc="-150" dirty="0"/>
              <a:t>stump</a:t>
            </a:r>
            <a:r>
              <a:rPr lang="ko-KR" altLang="en-US" sz="1000" spc="-150" dirty="0"/>
              <a:t>로 지정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80598" y="4549487"/>
            <a:ext cx="21352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50" dirty="0" err="1"/>
              <a:t>오분류</a:t>
            </a:r>
            <a:r>
              <a:rPr lang="ko-KR" altLang="en-US" sz="1000" spc="-150" dirty="0"/>
              <a:t> 데이터에는 </a:t>
            </a:r>
            <a:r>
              <a:rPr lang="en-US" altLang="ko-KR" sz="1000" spc="-150" dirty="0"/>
              <a:t>–</a:t>
            </a:r>
            <a:r>
              <a:rPr lang="ko-KR" altLang="en-US" sz="1000" spc="-150" dirty="0"/>
              <a:t>를 붙여 </a:t>
            </a:r>
            <a:r>
              <a:rPr lang="en-US" altLang="ko-KR" sz="1000" spc="-150" dirty="0"/>
              <a:t>sample weight</a:t>
            </a:r>
            <a:r>
              <a:rPr lang="ko-KR" altLang="en-US" sz="1000" spc="-150" dirty="0"/>
              <a:t>높이고</a:t>
            </a:r>
            <a:r>
              <a:rPr lang="en-US" altLang="ko-KR" sz="1000" spc="-150" dirty="0"/>
              <a:t>, </a:t>
            </a:r>
            <a:r>
              <a:rPr lang="ko-KR" altLang="en-US" sz="1000" spc="-150" dirty="0" err="1"/>
              <a:t>정분류</a:t>
            </a:r>
            <a:r>
              <a:rPr lang="ko-KR" altLang="en-US" sz="1000" spc="-150" dirty="0"/>
              <a:t> 데이터는 </a:t>
            </a:r>
            <a:r>
              <a:rPr lang="en-US" altLang="ko-KR" sz="1000" spc="-150" dirty="0"/>
              <a:t>+</a:t>
            </a:r>
            <a:r>
              <a:rPr lang="ko-KR" altLang="en-US" sz="1000" spc="-150" dirty="0"/>
              <a:t>를 붙여 </a:t>
            </a:r>
            <a:r>
              <a:rPr lang="en-US" altLang="ko-KR" sz="1000" spc="-150" dirty="0"/>
              <a:t>sample weight </a:t>
            </a:r>
            <a:r>
              <a:rPr lang="ko-KR" altLang="en-US" sz="1000" spc="-150" dirty="0"/>
              <a:t>낮춘다</a:t>
            </a:r>
            <a:r>
              <a:rPr lang="en-US" altLang="ko-KR" sz="1000" spc="-150" dirty="0"/>
              <a:t>. </a:t>
            </a:r>
            <a:endParaRPr lang="ko-KR" altLang="en-US" sz="1000" spc="-150" dirty="0"/>
          </a:p>
        </p:txBody>
      </p:sp>
      <p:cxnSp>
        <p:nvCxnSpPr>
          <p:cNvPr id="12" name="구부러진 연결선 11"/>
          <p:cNvCxnSpPr/>
          <p:nvPr/>
        </p:nvCxnSpPr>
        <p:spPr>
          <a:xfrm rot="10800000" flipH="1">
            <a:off x="1045010" y="4432479"/>
            <a:ext cx="286630" cy="1488101"/>
          </a:xfrm>
          <a:prstGeom prst="curvedConnector4">
            <a:avLst>
              <a:gd name="adj1" fmla="val -79754"/>
              <a:gd name="adj2" fmla="val 624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28" y="5379911"/>
            <a:ext cx="4677428" cy="65731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58150" y="6002620"/>
            <a:ext cx="6624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Exponential Loss function</a:t>
            </a:r>
            <a:r>
              <a:rPr lang="ko-KR" altLang="en-US" sz="1400" dirty="0"/>
              <a:t>으로 이 값이 작아지면 </a:t>
            </a:r>
            <a:r>
              <a:rPr lang="ko-KR" altLang="en-US" sz="1400" dirty="0" err="1"/>
              <a:t>정분류</a:t>
            </a:r>
            <a:r>
              <a:rPr lang="ko-KR" altLang="en-US" sz="1400" dirty="0"/>
              <a:t> </a:t>
            </a:r>
            <a:r>
              <a:rPr lang="en-US" altLang="ko-KR" sz="1400" dirty="0"/>
              <a:t>/ </a:t>
            </a:r>
            <a:r>
              <a:rPr lang="ko-KR" altLang="en-US" sz="1400" dirty="0" err="1"/>
              <a:t>오분류된</a:t>
            </a:r>
            <a:r>
              <a:rPr lang="ko-KR" altLang="en-US" sz="1400" dirty="0"/>
              <a:t> 데이터의 </a:t>
            </a:r>
            <a:r>
              <a:rPr lang="en-US" altLang="ko-KR" sz="1400" dirty="0"/>
              <a:t>weight</a:t>
            </a:r>
            <a:r>
              <a:rPr lang="ko-KR" altLang="en-US" sz="1400" dirty="0"/>
              <a:t>가 비슷하게 된다</a:t>
            </a:r>
            <a:r>
              <a:rPr lang="en-US" altLang="ko-KR" sz="1400" dirty="0"/>
              <a:t>. </a:t>
            </a:r>
            <a:r>
              <a:rPr lang="ko-KR" altLang="en-US" sz="1400" dirty="0"/>
              <a:t>즉 분류가 잘 된 경우이다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63848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2906" y="1346366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2. Gradient Boosting : </a:t>
            </a:r>
            <a:r>
              <a:rPr lang="ko-KR" altLang="en-US" b="1" spc="-150" dirty="0"/>
              <a:t>이전 </a:t>
            </a:r>
            <a:r>
              <a:rPr lang="en-US" altLang="ko-KR" b="1" spc="-150" dirty="0"/>
              <a:t>round</a:t>
            </a:r>
            <a:r>
              <a:rPr lang="ko-KR" altLang="en-US" b="1" spc="-150" dirty="0"/>
              <a:t>의                                  의 데이터 별 오류를 예측 하는 새로운 </a:t>
            </a:r>
            <a:r>
              <a:rPr lang="en-US" altLang="ko-KR" b="1" spc="-150" dirty="0"/>
              <a:t>weak learner </a:t>
            </a:r>
            <a:r>
              <a:rPr lang="ko-KR" altLang="en-US" b="1" spc="-150" dirty="0"/>
              <a:t>학습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52" y="1393674"/>
            <a:ext cx="1914792" cy="3238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613" y="3304406"/>
            <a:ext cx="1457528" cy="3429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429320"/>
            <a:ext cx="3820058" cy="183858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282" y="2860249"/>
            <a:ext cx="4873189" cy="286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443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6903" y="57243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7492" y="1166627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Gradient Boosting </a:t>
            </a:r>
            <a:r>
              <a:rPr lang="ko-KR" altLang="en-US" b="1" spc="-150" dirty="0" err="1"/>
              <a:t>사전개념</a:t>
            </a:r>
            <a:r>
              <a:rPr lang="en-US" altLang="ko-KR" b="1" spc="-150" dirty="0"/>
              <a:t>[</a:t>
            </a:r>
            <a:r>
              <a:rPr lang="ko-KR" altLang="en-US" b="1" spc="-150" dirty="0" err="1"/>
              <a:t>회귀경우</a:t>
            </a:r>
            <a:r>
              <a:rPr lang="en-US" altLang="ko-KR" b="1" spc="-150" dirty="0"/>
              <a:t>, squared error]</a:t>
            </a:r>
            <a:endParaRPr lang="ko-KR" altLang="en-US" b="1" spc="-15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328696"/>
            <a:ext cx="3894042" cy="9024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216" y="3598814"/>
            <a:ext cx="3905795" cy="92405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890" y="4874382"/>
            <a:ext cx="1536445" cy="41365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17492" y="2656703"/>
            <a:ext cx="6624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Loss function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95536" y="3854210"/>
            <a:ext cx="6624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Loss function </a:t>
            </a:r>
            <a:r>
              <a:rPr lang="ko-KR" altLang="en-US" sz="1400" dirty="0"/>
              <a:t>기울기</a:t>
            </a:r>
            <a:endParaRPr lang="en-US" altLang="ko-KR" sz="1400" dirty="0"/>
          </a:p>
          <a:p>
            <a:r>
              <a:rPr lang="en-US" altLang="ko-KR" sz="1400" dirty="0"/>
              <a:t>(gradient)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95536" y="4881030"/>
            <a:ext cx="6624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Negative gradient = Residual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48994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1560" y="1144592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Gradient Boosting </a:t>
            </a:r>
            <a:r>
              <a:rPr lang="ko-KR" altLang="en-US" b="1" spc="-150" dirty="0"/>
              <a:t>알고리즘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613" y="1717756"/>
            <a:ext cx="6417624" cy="429975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508104" y="2100366"/>
            <a:ext cx="2135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50" dirty="0"/>
              <a:t>초기 모델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57188" y="5157192"/>
            <a:ext cx="2135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pc="-150" dirty="0"/>
              <a:t>Weak learner</a:t>
            </a:r>
            <a:r>
              <a:rPr lang="ko-KR" altLang="en-US" sz="1000" spc="-150" dirty="0"/>
              <a:t>를 합쳐 </a:t>
            </a:r>
            <a:r>
              <a:rPr lang="en-US" altLang="ko-KR" sz="1000" spc="-150" dirty="0"/>
              <a:t>strong learner </a:t>
            </a:r>
            <a:r>
              <a:rPr lang="ko-KR" altLang="en-US" sz="1000" spc="-150" dirty="0"/>
              <a:t>생성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347266" y="2905284"/>
            <a:ext cx="20162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pc="-150" dirty="0"/>
              <a:t>Negative gradient =  residual</a:t>
            </a:r>
          </a:p>
          <a:p>
            <a:r>
              <a:rPr lang="ko-KR" altLang="en-US" sz="1000" spc="-150" dirty="0"/>
              <a:t>다른 </a:t>
            </a:r>
            <a:r>
              <a:rPr lang="en-US" altLang="ko-KR" sz="1000" spc="-150" dirty="0"/>
              <a:t>loss function</a:t>
            </a:r>
            <a:r>
              <a:rPr lang="ko-KR" altLang="en-US" sz="1000" spc="-150" dirty="0"/>
              <a:t>이라도 </a:t>
            </a:r>
            <a:r>
              <a:rPr lang="en-US" altLang="ko-KR" sz="1000" spc="-150" dirty="0"/>
              <a:t>negative gradient </a:t>
            </a:r>
            <a:r>
              <a:rPr lang="ko-KR" altLang="en-US" sz="1000" spc="-150" dirty="0"/>
              <a:t>이용하여 새로운 </a:t>
            </a:r>
            <a:r>
              <a:rPr lang="en-US" altLang="ko-KR" sz="1000" spc="-150" dirty="0"/>
              <a:t>model</a:t>
            </a:r>
            <a:r>
              <a:rPr lang="ko-KR" altLang="en-US" sz="1000" spc="-150" dirty="0"/>
              <a:t>을 </a:t>
            </a:r>
            <a:r>
              <a:rPr lang="en-US" altLang="ko-KR" sz="1000" spc="-150" dirty="0"/>
              <a:t>fitting</a:t>
            </a:r>
            <a:r>
              <a:rPr lang="ko-KR" altLang="en-US" sz="1000" spc="-150" dirty="0"/>
              <a:t>가능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39154" y="3963681"/>
            <a:ext cx="2016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50" dirty="0"/>
              <a:t>남은 </a:t>
            </a:r>
            <a:r>
              <a:rPr lang="en-US" altLang="ko-KR" sz="1000" spc="-150" dirty="0"/>
              <a:t>Residual</a:t>
            </a:r>
            <a:r>
              <a:rPr lang="ko-KR" altLang="en-US" sz="1000" spc="-150" dirty="0"/>
              <a:t>을 다음 모델을 통해 예측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76056" y="6019768"/>
            <a:ext cx="20162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pc="-150" dirty="0"/>
              <a:t>Learning rate</a:t>
            </a:r>
            <a:r>
              <a:rPr lang="ko-KR" altLang="en-US" sz="1000" spc="-150" dirty="0"/>
              <a:t>가 높을 수록 빠르게 모델의 </a:t>
            </a:r>
            <a:r>
              <a:rPr lang="en-US" altLang="ko-KR" sz="1000" spc="-150" dirty="0"/>
              <a:t>bias</a:t>
            </a:r>
            <a:r>
              <a:rPr lang="ko-KR" altLang="en-US" sz="1000" spc="-150" dirty="0"/>
              <a:t>를 줄일 수 있지만</a:t>
            </a:r>
            <a:r>
              <a:rPr lang="en-US" altLang="ko-KR" sz="1000" spc="-150" dirty="0"/>
              <a:t>, </a:t>
            </a:r>
            <a:r>
              <a:rPr lang="ko-KR" altLang="en-US" sz="1000" spc="-150" dirty="0"/>
              <a:t>적다면 </a:t>
            </a:r>
            <a:r>
              <a:rPr lang="ko-KR" altLang="en-US" sz="1000" spc="-150" dirty="0" err="1"/>
              <a:t>디테일한</a:t>
            </a:r>
            <a:r>
              <a:rPr lang="ko-KR" altLang="en-US" sz="1000" spc="-150" dirty="0"/>
              <a:t> 부분을 놓칠 수 있다</a:t>
            </a:r>
            <a:r>
              <a:rPr lang="en-US" altLang="ko-KR" sz="1000" spc="-150" dirty="0"/>
              <a:t>.</a:t>
            </a:r>
            <a:endParaRPr lang="ko-KR" altLang="en-US" sz="1000" spc="-150" dirty="0"/>
          </a:p>
        </p:txBody>
      </p:sp>
      <p:cxnSp>
        <p:nvCxnSpPr>
          <p:cNvPr id="7" name="직선 화살표 연결선 6"/>
          <p:cNvCxnSpPr>
            <a:stCxn id="20" idx="0"/>
          </p:cNvCxnSpPr>
          <p:nvPr/>
        </p:nvCxnSpPr>
        <p:spPr>
          <a:xfrm flipH="1" flipV="1">
            <a:off x="5652120" y="5403413"/>
            <a:ext cx="432048" cy="616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331640" y="4509120"/>
            <a:ext cx="2016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pc="-150" dirty="0"/>
              <a:t>C</a:t>
            </a:r>
            <a:r>
              <a:rPr lang="ko-KR" altLang="en-US" sz="1000" spc="-150" dirty="0"/>
              <a:t> 과정은 </a:t>
            </a:r>
            <a:r>
              <a:rPr lang="ko-KR" altLang="en-US" sz="1000" spc="-150" dirty="0" err="1"/>
              <a:t>생략가능</a:t>
            </a:r>
            <a:endParaRPr lang="ko-KR" altLang="en-US" sz="1000" spc="-150" dirty="0"/>
          </a:p>
        </p:txBody>
      </p:sp>
      <p:sp>
        <p:nvSpPr>
          <p:cNvPr id="24" name="TextBox 23"/>
          <p:cNvSpPr txBox="1"/>
          <p:nvPr/>
        </p:nvSpPr>
        <p:spPr>
          <a:xfrm>
            <a:off x="3078454" y="6066784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pc="-150" dirty="0"/>
              <a:t>Learning rate :  </a:t>
            </a:r>
            <a:r>
              <a:rPr lang="ko-KR" altLang="en-US" sz="1000" spc="-150" dirty="0"/>
              <a:t>얼마나 빠르게 </a:t>
            </a:r>
            <a:r>
              <a:rPr lang="en-US" altLang="ko-KR" sz="1000" spc="-150" dirty="0"/>
              <a:t>error</a:t>
            </a:r>
            <a:r>
              <a:rPr lang="ko-KR" altLang="en-US" sz="1000" spc="-150" dirty="0"/>
              <a:t>를</a:t>
            </a:r>
            <a:endParaRPr lang="en-US" altLang="ko-KR" sz="1000" spc="-150" dirty="0"/>
          </a:p>
          <a:p>
            <a:r>
              <a:rPr lang="en-US" altLang="ko-KR" sz="1000" spc="-150" dirty="0"/>
              <a:t>                         </a:t>
            </a:r>
            <a:r>
              <a:rPr lang="ko-KR" altLang="en-US" sz="1000" spc="-150" dirty="0"/>
              <a:t>줄일 것인가</a:t>
            </a:r>
            <a:r>
              <a:rPr lang="en-US" altLang="ko-KR" sz="1000" spc="-150" dirty="0"/>
              <a:t> </a:t>
            </a:r>
            <a:endParaRPr lang="ko-KR" altLang="en-US" sz="1000" spc="-150" dirty="0"/>
          </a:p>
        </p:txBody>
      </p:sp>
    </p:spTree>
    <p:extLst>
      <p:ext uri="{BB962C8B-B14F-4D97-AF65-F5344CB8AC3E}">
        <p14:creationId xmlns:p14="http://schemas.microsoft.com/office/powerpoint/2010/main" val="1896911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1560" y="1144592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Loss function</a:t>
            </a:r>
            <a:r>
              <a:rPr lang="ko-KR" altLang="en-US" b="1" spc="-150" dirty="0"/>
              <a:t>과 </a:t>
            </a:r>
            <a:r>
              <a:rPr lang="en-US" altLang="ko-KR" b="1" spc="-150" dirty="0"/>
              <a:t>Cost function</a:t>
            </a:r>
            <a:r>
              <a:rPr lang="ko-KR" altLang="en-US" b="1" spc="-150" dirty="0"/>
              <a:t>의 차이 그리고 종류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1560" y="1717756"/>
            <a:ext cx="6624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1. Loss function</a:t>
            </a:r>
            <a:r>
              <a:rPr lang="ko-KR" altLang="en-US" sz="1400" dirty="0"/>
              <a:t>과 </a:t>
            </a:r>
            <a:r>
              <a:rPr lang="en-US" altLang="ko-KR" sz="1400" dirty="0"/>
              <a:t>Cost function</a:t>
            </a:r>
            <a:r>
              <a:rPr lang="ko-KR" altLang="en-US" sz="1400" dirty="0"/>
              <a:t>차이</a:t>
            </a:r>
            <a:r>
              <a:rPr lang="en-US" altLang="ko-KR" sz="1400" dirty="0"/>
              <a:t> : data point</a:t>
            </a:r>
            <a:r>
              <a:rPr lang="ko-KR" altLang="en-US" sz="1400" dirty="0"/>
              <a:t>의 오차를 보는게 </a:t>
            </a:r>
            <a:r>
              <a:rPr lang="en-US" altLang="ko-KR" sz="1400" dirty="0"/>
              <a:t>loss function, loss function</a:t>
            </a:r>
            <a:r>
              <a:rPr lang="ko-KR" altLang="en-US" sz="1400" dirty="0"/>
              <a:t>의 평균을 통해 </a:t>
            </a:r>
            <a:r>
              <a:rPr lang="en-US" altLang="ko-KR" sz="1400" dirty="0"/>
              <a:t>entire data set</a:t>
            </a:r>
            <a:r>
              <a:rPr lang="ko-KR" altLang="en-US" sz="1400" dirty="0"/>
              <a:t>을 보는 것이 </a:t>
            </a:r>
            <a:r>
              <a:rPr lang="en-US" altLang="ko-KR" sz="1400" dirty="0"/>
              <a:t>cost function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424879"/>
            <a:ext cx="4972744" cy="2667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25" y="2858287"/>
            <a:ext cx="4870995" cy="30484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87202" y="3696477"/>
            <a:ext cx="66247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2. Loss function</a:t>
            </a:r>
            <a:r>
              <a:rPr lang="ko-KR" altLang="en-US" sz="1400" dirty="0"/>
              <a:t>종류</a:t>
            </a:r>
            <a:endParaRPr lang="en-US" altLang="ko-KR" sz="1400" dirty="0"/>
          </a:p>
          <a:p>
            <a:r>
              <a:rPr lang="en-US" altLang="ko-KR" sz="1400" dirty="0"/>
              <a:t>[</a:t>
            </a:r>
            <a:r>
              <a:rPr lang="ko-KR" altLang="en-US" sz="1400" dirty="0"/>
              <a:t>회귀</a:t>
            </a:r>
            <a:r>
              <a:rPr lang="en-US" altLang="ko-KR" sz="1400" dirty="0"/>
              <a:t>]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MSE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MAE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MSLE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HUBER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r>
              <a:rPr lang="en-US" altLang="ko-KR" sz="1400" dirty="0"/>
              <a:t>[</a:t>
            </a:r>
            <a:r>
              <a:rPr lang="ko-KR" altLang="en-US" sz="1400" dirty="0"/>
              <a:t>분류</a:t>
            </a:r>
            <a:r>
              <a:rPr lang="en-US" altLang="ko-KR" sz="1400" dirty="0"/>
              <a:t>]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Binary cross-entropy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Exponential loss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23338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2708920"/>
            <a:ext cx="5472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-150" dirty="0">
                <a:solidFill>
                  <a:schemeClr val="bg1"/>
                </a:solidFill>
              </a:rPr>
              <a:t> </a:t>
            </a:r>
            <a:r>
              <a:rPr lang="en-US" altLang="ko-KR" sz="4400" b="1" spc="-150" dirty="0">
                <a:solidFill>
                  <a:schemeClr val="bg1"/>
                </a:solidFill>
              </a:rPr>
              <a:t>AdaBoost</a:t>
            </a:r>
            <a:endParaRPr lang="ko-KR" altLang="en-US" sz="44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3848" y="4170566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>
                <a:solidFill>
                  <a:schemeClr val="bg1"/>
                </a:solidFill>
              </a:rPr>
              <a:t>발표자 이지선 </a:t>
            </a:r>
          </a:p>
        </p:txBody>
      </p:sp>
    </p:spTree>
    <p:extLst>
      <p:ext uri="{BB962C8B-B14F-4D97-AF65-F5344CB8AC3E}">
        <p14:creationId xmlns:p14="http://schemas.microsoft.com/office/powerpoint/2010/main" val="3058583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C869C4-816D-48E7-A84C-1C9691D9E9FA}"/>
              </a:ext>
            </a:extLst>
          </p:cNvPr>
          <p:cNvSpPr txBox="1"/>
          <p:nvPr/>
        </p:nvSpPr>
        <p:spPr>
          <a:xfrm>
            <a:off x="971600" y="1772816"/>
            <a:ext cx="7128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 dirty="0">
                <a:latin typeface="+mn-ea"/>
              </a:rPr>
              <a:t>Boosting</a:t>
            </a:r>
            <a:r>
              <a:rPr lang="ko-KR" altLang="en-US" sz="1400" b="1" spc="-150" dirty="0">
                <a:latin typeface="+mn-ea"/>
              </a:rPr>
              <a:t> 알고리즘 중에서 가장 널리 쓰이는 방식 중 하나</a:t>
            </a:r>
            <a:endParaRPr lang="en-US" altLang="ko-KR" sz="1400" b="1" spc="-150" dirty="0">
              <a:latin typeface="+mn-ea"/>
            </a:endParaRPr>
          </a:p>
          <a:p>
            <a:pPr algn="ctr"/>
            <a:r>
              <a:rPr lang="en-US" altLang="ko-KR" sz="1400" b="1" spc="-150" dirty="0">
                <a:latin typeface="+mn-ea"/>
              </a:rPr>
              <a:t>-  </a:t>
            </a:r>
            <a:r>
              <a:rPr lang="ko-KR" altLang="en-US" sz="1400" b="1" spc="-150" dirty="0">
                <a:latin typeface="+mn-ea"/>
              </a:rPr>
              <a:t>의사 결정 </a:t>
            </a:r>
            <a:r>
              <a:rPr lang="ko-KR" altLang="en-US" sz="1400" b="1" spc="-150" dirty="0">
                <a:solidFill>
                  <a:schemeClr val="accent2"/>
                </a:solidFill>
                <a:latin typeface="+mn-ea"/>
              </a:rPr>
              <a:t>가중치를 달리하는 개념</a:t>
            </a:r>
            <a:r>
              <a:rPr lang="ko-KR" altLang="en-US" sz="1400" b="1" spc="-150" dirty="0">
                <a:latin typeface="+mn-ea"/>
              </a:rPr>
              <a:t>이 추가된 알고리즘 </a:t>
            </a:r>
            <a:r>
              <a:rPr lang="en-US" altLang="ko-KR" sz="1400" b="1" spc="-150" dirty="0">
                <a:latin typeface="+mn-ea"/>
              </a:rPr>
              <a:t>- </a:t>
            </a:r>
            <a:endParaRPr lang="ko-KR" altLang="en-US" spc="-1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50B477-BC04-4F9D-A43A-87158DACDC2E}"/>
              </a:ext>
            </a:extLst>
          </p:cNvPr>
          <p:cNvSpPr txBox="1"/>
          <p:nvPr/>
        </p:nvSpPr>
        <p:spPr>
          <a:xfrm>
            <a:off x="2411760" y="1052736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AdaBoost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2A324F-43B6-46EE-B98E-0018ADECDACC}"/>
              </a:ext>
            </a:extLst>
          </p:cNvPr>
          <p:cNvSpPr txBox="1"/>
          <p:nvPr/>
        </p:nvSpPr>
        <p:spPr>
          <a:xfrm>
            <a:off x="1343839" y="5663106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 AdaBoost </a:t>
            </a:r>
            <a:r>
              <a:rPr lang="ko-KR" altLang="en-US" b="1" dirty="0"/>
              <a:t>알고리즘 설명은 뒤에서 더 자세하게 다룹니다</a:t>
            </a:r>
            <a:r>
              <a:rPr lang="en-US" altLang="ko-KR" b="1" dirty="0"/>
              <a:t>! *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0217F9-42D2-403E-A4BB-8C5AE4B1F962}"/>
              </a:ext>
            </a:extLst>
          </p:cNvPr>
          <p:cNvSpPr txBox="1"/>
          <p:nvPr/>
        </p:nvSpPr>
        <p:spPr>
          <a:xfrm>
            <a:off x="347928" y="2533129"/>
            <a:ext cx="8544551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/>
              <a:t>AdaBoosting</a:t>
            </a:r>
            <a:r>
              <a:rPr lang="en-US" altLang="ko-KR" b="1" dirty="0"/>
              <a:t> Algorithm</a:t>
            </a:r>
          </a:p>
          <a:p>
            <a:pPr algn="ctr"/>
            <a:endParaRPr lang="en-US" altLang="ko-KR" dirty="0"/>
          </a:p>
          <a:p>
            <a:pPr marL="342900" indent="-342900" algn="ctr">
              <a:buAutoNum type="arabicPeriod"/>
            </a:pPr>
            <a:r>
              <a:rPr lang="en-US" altLang="ko-KR" dirty="0"/>
              <a:t>Sample Weight (</a:t>
            </a:r>
            <a:r>
              <a:rPr lang="ko-KR" altLang="en-US" dirty="0"/>
              <a:t>가중치</a:t>
            </a:r>
            <a:r>
              <a:rPr lang="en-US" altLang="ko-KR" dirty="0"/>
              <a:t>)</a:t>
            </a:r>
            <a:r>
              <a:rPr lang="ko-KR" altLang="en-US" dirty="0"/>
              <a:t>를 모두 동일하게 둠 </a:t>
            </a:r>
            <a:r>
              <a:rPr lang="en-US" altLang="ko-KR" dirty="0"/>
              <a:t>(1/sample size)</a:t>
            </a:r>
          </a:p>
          <a:p>
            <a:pPr marL="342900" indent="-342900" algn="ctr">
              <a:buAutoNum type="arabicPeriod"/>
            </a:pPr>
            <a:endParaRPr lang="en-US" altLang="ko-KR" sz="1000" dirty="0"/>
          </a:p>
          <a:p>
            <a:pPr marL="342900" indent="-342900" algn="ctr">
              <a:buAutoNum type="arabicPeriod"/>
            </a:pPr>
            <a:r>
              <a:rPr lang="ko-KR" altLang="en-US" dirty="0"/>
              <a:t>변수들로 </a:t>
            </a:r>
            <a:r>
              <a:rPr lang="en-US" altLang="ko-KR" dirty="0"/>
              <a:t>stump</a:t>
            </a:r>
            <a:r>
              <a:rPr lang="ko-KR" altLang="en-US" dirty="0"/>
              <a:t>를 생성하고 각 변수들의 지니 계수를 구함</a:t>
            </a:r>
            <a:endParaRPr lang="en-US" altLang="ko-KR" dirty="0"/>
          </a:p>
          <a:p>
            <a:pPr marL="342900" indent="-342900" algn="ctr">
              <a:buAutoNum type="arabicPeriod"/>
            </a:pPr>
            <a:endParaRPr lang="en-US" altLang="ko-KR" sz="700" dirty="0"/>
          </a:p>
          <a:p>
            <a:pPr marL="285750" indent="-285750" algn="ctr">
              <a:buFontTx/>
              <a:buChar char="-"/>
            </a:pPr>
            <a:r>
              <a:rPr lang="ko-KR" altLang="en-US" dirty="0"/>
              <a:t>지니 계수가 가장 작은 변수가 첫 번째 </a:t>
            </a:r>
            <a:r>
              <a:rPr lang="en-US" altLang="ko-KR" dirty="0"/>
              <a:t>node(</a:t>
            </a:r>
            <a:r>
              <a:rPr lang="ko-KR" altLang="en-US" dirty="0"/>
              <a:t>분류 기준</a:t>
            </a:r>
            <a:r>
              <a:rPr lang="en-US" altLang="ko-KR" dirty="0"/>
              <a:t>)</a:t>
            </a:r>
            <a:r>
              <a:rPr lang="ko-KR" altLang="en-US" dirty="0"/>
              <a:t>로 선정됨</a:t>
            </a:r>
            <a:endParaRPr lang="en-US" altLang="ko-KR" dirty="0"/>
          </a:p>
          <a:p>
            <a:pPr marL="285750" indent="-285750" algn="ctr">
              <a:buFontTx/>
              <a:buChar char="-"/>
            </a:pPr>
            <a:endParaRPr lang="en-US" altLang="ko-KR" sz="1000" dirty="0"/>
          </a:p>
          <a:p>
            <a:pPr algn="ctr"/>
            <a:r>
              <a:rPr lang="en-US" altLang="ko-KR" dirty="0"/>
              <a:t>3. </a:t>
            </a:r>
            <a:r>
              <a:rPr lang="ko-KR" altLang="en-US" dirty="0"/>
              <a:t>분류 기준으로 선택된 변수의 </a:t>
            </a:r>
            <a:r>
              <a:rPr lang="en-US" altLang="ko-KR" dirty="0"/>
              <a:t>Total Error, Amount of Say, </a:t>
            </a:r>
            <a:r>
              <a:rPr lang="ko-KR" altLang="en-US" dirty="0"/>
              <a:t>새로운 </a:t>
            </a:r>
            <a:r>
              <a:rPr lang="en-US" altLang="ko-KR" dirty="0"/>
              <a:t>Sample Weight</a:t>
            </a:r>
            <a:r>
              <a:rPr lang="ko-KR" altLang="en-US" dirty="0"/>
              <a:t>를 구하고 랜덤으로 </a:t>
            </a:r>
            <a:r>
              <a:rPr lang="en-US" altLang="ko-KR" dirty="0"/>
              <a:t>0~1 </a:t>
            </a:r>
            <a:r>
              <a:rPr lang="ko-KR" altLang="en-US" dirty="0"/>
              <a:t>사이 수를 선택해 새로운 </a:t>
            </a:r>
            <a:r>
              <a:rPr lang="en-US" altLang="ko-KR" dirty="0"/>
              <a:t>sample</a:t>
            </a:r>
            <a:r>
              <a:rPr lang="ko-KR" altLang="en-US" dirty="0"/>
              <a:t>을 만듦</a:t>
            </a:r>
            <a:endParaRPr lang="en-US" altLang="ko-KR" dirty="0"/>
          </a:p>
          <a:p>
            <a:pPr algn="ctr"/>
            <a:endParaRPr lang="en-US" altLang="ko-KR" sz="1000" dirty="0"/>
          </a:p>
          <a:p>
            <a:pPr algn="ctr"/>
            <a:r>
              <a:rPr lang="en-US" altLang="ko-KR" dirty="0"/>
              <a:t>4. </a:t>
            </a:r>
            <a:r>
              <a:rPr lang="ko-KR" altLang="en-US" dirty="0"/>
              <a:t>위의 과정을 반복하고 최종 분류를 진행함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96484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1560" y="1144592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AdaBoost</a:t>
            </a:r>
            <a:r>
              <a:rPr lang="ko-KR" altLang="en-US" b="1" spc="-150" dirty="0"/>
              <a:t>의 기본적이 </a:t>
            </a:r>
            <a:r>
              <a:rPr lang="en-US" altLang="ko-KR" b="1" spc="-150" dirty="0"/>
              <a:t>3</a:t>
            </a:r>
            <a:r>
              <a:rPr lang="ko-KR" altLang="en-US" b="1" spc="-150" dirty="0"/>
              <a:t>가지 원리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728357-0B10-4C21-97DE-6EB99FDA41E6}"/>
              </a:ext>
            </a:extLst>
          </p:cNvPr>
          <p:cNvSpPr/>
          <p:nvPr/>
        </p:nvSpPr>
        <p:spPr>
          <a:xfrm>
            <a:off x="971600" y="1820438"/>
            <a:ext cx="7200800" cy="41288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tx1"/>
                </a:solidFill>
              </a:rPr>
              <a:t>여러 개의 </a:t>
            </a:r>
            <a:r>
              <a:rPr lang="en-US" altLang="ko-KR" b="1" dirty="0">
                <a:solidFill>
                  <a:schemeClr val="tx1"/>
                </a:solidFill>
              </a:rPr>
              <a:t>weak learners</a:t>
            </a:r>
            <a:r>
              <a:rPr lang="ko-KR" altLang="en-US" b="1" dirty="0">
                <a:solidFill>
                  <a:schemeClr val="tx1"/>
                </a:solidFill>
              </a:rPr>
              <a:t>로 이루어짐 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여기서 </a:t>
            </a:r>
            <a:r>
              <a:rPr lang="en-US" altLang="ko-KR" dirty="0">
                <a:solidFill>
                  <a:schemeClr val="tx1"/>
                </a:solidFill>
              </a:rPr>
              <a:t>weak learner</a:t>
            </a:r>
            <a:r>
              <a:rPr lang="ko-KR" altLang="en-US" dirty="0">
                <a:solidFill>
                  <a:schemeClr val="tx1"/>
                </a:solidFill>
              </a:rPr>
              <a:t>는 대부분 </a:t>
            </a:r>
            <a:r>
              <a:rPr lang="en-US" altLang="ko-KR" dirty="0">
                <a:solidFill>
                  <a:schemeClr val="tx1"/>
                </a:solidFill>
              </a:rPr>
              <a:t>stump, </a:t>
            </a:r>
            <a:r>
              <a:rPr lang="ko-KR" altLang="en-US" dirty="0">
                <a:solidFill>
                  <a:schemeClr val="tx1"/>
                </a:solidFill>
              </a:rPr>
              <a:t>두 개의 잎을 갖는 트리를 의미함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Stump</a:t>
            </a:r>
            <a:r>
              <a:rPr lang="ko-KR" altLang="en-US" dirty="0">
                <a:solidFill>
                  <a:schemeClr val="tx1"/>
                </a:solidFill>
              </a:rPr>
              <a:t>는 두 개의 잎을 가지므로 여러 개의 잎을 가진 트리와 다르게 정확한 분류를 하지 못함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Stump</a:t>
            </a:r>
            <a:r>
              <a:rPr lang="ko-KR" altLang="en-US" dirty="0">
                <a:solidFill>
                  <a:schemeClr val="tx1"/>
                </a:solidFill>
              </a:rPr>
              <a:t>는 단 하나의 질문으로 데이터를 분류해야 함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2. </a:t>
            </a:r>
            <a:r>
              <a:rPr lang="ko-KR" altLang="en-US" b="1" dirty="0">
                <a:solidFill>
                  <a:schemeClr val="tx1"/>
                </a:solidFill>
              </a:rPr>
              <a:t>특정 </a:t>
            </a:r>
            <a:r>
              <a:rPr lang="en-US" altLang="ko-KR" b="1" dirty="0">
                <a:solidFill>
                  <a:schemeClr val="tx1"/>
                </a:solidFill>
              </a:rPr>
              <a:t>stump</a:t>
            </a:r>
            <a:r>
              <a:rPr lang="ko-KR" altLang="en-US" b="1" dirty="0">
                <a:solidFill>
                  <a:schemeClr val="tx1"/>
                </a:solidFill>
              </a:rPr>
              <a:t>의 가중치가 더 높음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즉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특정 </a:t>
            </a:r>
            <a:r>
              <a:rPr lang="en-US" altLang="ko-KR" dirty="0">
                <a:solidFill>
                  <a:schemeClr val="tx1"/>
                </a:solidFill>
              </a:rPr>
              <a:t>stump</a:t>
            </a:r>
            <a:r>
              <a:rPr lang="ko-KR" altLang="en-US" dirty="0">
                <a:solidFill>
                  <a:schemeClr val="tx1"/>
                </a:solidFill>
              </a:rPr>
              <a:t>가 결과에 미치는 영향이 더 큼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3. </a:t>
            </a:r>
            <a:r>
              <a:rPr lang="ko-KR" altLang="en-US" b="1" dirty="0">
                <a:solidFill>
                  <a:schemeClr val="tx1"/>
                </a:solidFill>
              </a:rPr>
              <a:t>직전의 </a:t>
            </a:r>
            <a:r>
              <a:rPr lang="en-US" altLang="ko-KR" b="1" dirty="0">
                <a:solidFill>
                  <a:schemeClr val="tx1"/>
                </a:solidFill>
              </a:rPr>
              <a:t>Stump</a:t>
            </a:r>
            <a:r>
              <a:rPr lang="ko-KR" altLang="en-US" b="1" dirty="0">
                <a:solidFill>
                  <a:schemeClr val="tx1"/>
                </a:solidFill>
              </a:rPr>
              <a:t>에서 발생한 </a:t>
            </a:r>
            <a:r>
              <a:rPr lang="en-US" altLang="ko-KR" b="1" dirty="0">
                <a:solidFill>
                  <a:schemeClr val="tx1"/>
                </a:solidFill>
              </a:rPr>
              <a:t>error</a:t>
            </a:r>
            <a:r>
              <a:rPr lang="ko-KR" altLang="en-US" b="1" dirty="0">
                <a:solidFill>
                  <a:schemeClr val="tx1"/>
                </a:solidFill>
              </a:rPr>
              <a:t>는 다음 </a:t>
            </a:r>
            <a:r>
              <a:rPr lang="en-US" altLang="ko-KR" b="1" dirty="0">
                <a:solidFill>
                  <a:schemeClr val="tx1"/>
                </a:solidFill>
              </a:rPr>
              <a:t>Stump </a:t>
            </a:r>
            <a:r>
              <a:rPr lang="ko-KR" altLang="en-US" b="1" dirty="0">
                <a:solidFill>
                  <a:schemeClr val="tx1"/>
                </a:solidFill>
              </a:rPr>
              <a:t>결과에 영향을 줌</a:t>
            </a:r>
            <a:endParaRPr lang="en-US" altLang="ko-KR" b="1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9CF761-C14A-4EAF-ADD5-6B16CF0A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737" y="1906559"/>
            <a:ext cx="1463102" cy="58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865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2708920"/>
            <a:ext cx="5472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-150" dirty="0">
                <a:solidFill>
                  <a:schemeClr val="bg1"/>
                </a:solidFill>
              </a:rPr>
              <a:t> </a:t>
            </a:r>
            <a:r>
              <a:rPr lang="en-US" altLang="ko-KR" sz="4400" b="1" spc="-150" dirty="0">
                <a:solidFill>
                  <a:schemeClr val="bg1"/>
                </a:solidFill>
              </a:rPr>
              <a:t>Boosting</a:t>
            </a:r>
            <a:endParaRPr lang="ko-KR" altLang="en-US" sz="44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3848" y="4170566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>
                <a:solidFill>
                  <a:schemeClr val="bg1"/>
                </a:solidFill>
              </a:rPr>
              <a:t>발표자 오민석</a:t>
            </a:r>
          </a:p>
        </p:txBody>
      </p:sp>
    </p:spTree>
    <p:extLst>
      <p:ext uri="{BB962C8B-B14F-4D97-AF65-F5344CB8AC3E}">
        <p14:creationId xmlns:p14="http://schemas.microsoft.com/office/powerpoint/2010/main" val="1845264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1560" y="1144592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AdaBoost vs</a:t>
            </a:r>
            <a:r>
              <a:rPr lang="ko-KR" altLang="en-US" b="1" spc="-150" dirty="0"/>
              <a:t> </a:t>
            </a:r>
            <a:r>
              <a:rPr lang="en-US" altLang="ko-KR" b="1" spc="-150" dirty="0"/>
              <a:t>Random</a:t>
            </a:r>
            <a:r>
              <a:rPr lang="ko-KR" altLang="en-US" b="1" spc="-150" dirty="0"/>
              <a:t> </a:t>
            </a:r>
            <a:r>
              <a:rPr lang="en-US" altLang="ko-KR" b="1" spc="-150" dirty="0"/>
              <a:t>Forest</a:t>
            </a:r>
            <a:endParaRPr lang="ko-KR" altLang="en-US" b="1" spc="-150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5FF0AED3-39C4-400E-AF1E-468FAF61F6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390224"/>
              </p:ext>
            </p:extLst>
          </p:nvPr>
        </p:nvGraphicFramePr>
        <p:xfrm>
          <a:off x="611560" y="1945640"/>
          <a:ext cx="8064896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448">
                  <a:extLst>
                    <a:ext uri="{9D8B030D-6E8A-4147-A177-3AD203B41FA5}">
                      <a16:colId xmlns:a16="http://schemas.microsoft.com/office/drawing/2014/main" val="49302539"/>
                    </a:ext>
                  </a:extLst>
                </a:gridCol>
                <a:gridCol w="4032448">
                  <a:extLst>
                    <a:ext uri="{9D8B030D-6E8A-4147-A177-3AD203B41FA5}">
                      <a16:colId xmlns:a16="http://schemas.microsoft.com/office/drawing/2014/main" val="26456723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AdaBoost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17375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Random Forest</a:t>
                      </a:r>
                      <a:endParaRPr lang="ko-KR" altLang="en-US" dirty="0"/>
                    </a:p>
                  </a:txBody>
                  <a:tcPr>
                    <a:solidFill>
                      <a:srgbClr val="1737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29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여러 개의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stump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로 이루어짐 </a:t>
                      </a:r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여러 개의 </a:t>
                      </a:r>
                      <a:r>
                        <a:rPr lang="en-US" altLang="ko-KR" dirty="0"/>
                        <a:t>tree</a:t>
                      </a:r>
                      <a:r>
                        <a:rPr lang="ko-KR" altLang="en-US" dirty="0"/>
                        <a:t>로 이루어짐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015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특정 </a:t>
                      </a:r>
                      <a:r>
                        <a:rPr lang="en-US" altLang="ko-KR" dirty="0"/>
                        <a:t>stump</a:t>
                      </a:r>
                      <a:r>
                        <a:rPr lang="ko-KR" altLang="en-US" dirty="0"/>
                        <a:t>의 가중치가 더 높음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모든 </a:t>
                      </a:r>
                      <a:r>
                        <a:rPr lang="en-US" altLang="ko-KR" dirty="0"/>
                        <a:t>tree</a:t>
                      </a:r>
                      <a:r>
                        <a:rPr lang="ko-KR" altLang="en-US" dirty="0"/>
                        <a:t>는 동등한 가중치를 가짐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393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직전 </a:t>
                      </a:r>
                      <a:r>
                        <a:rPr lang="en-US" altLang="ko-KR" dirty="0"/>
                        <a:t>stump</a:t>
                      </a:r>
                      <a:r>
                        <a:rPr lang="ko-KR" altLang="en-US" dirty="0"/>
                        <a:t>의 </a:t>
                      </a:r>
                      <a:r>
                        <a:rPr lang="en-US" altLang="ko-KR" dirty="0"/>
                        <a:t>error</a:t>
                      </a:r>
                      <a:r>
                        <a:rPr lang="ko-KR" altLang="en-US" dirty="0"/>
                        <a:t>가 다음 </a:t>
                      </a:r>
                      <a:r>
                        <a:rPr lang="en-US" altLang="ko-KR" dirty="0"/>
                        <a:t>stump </a:t>
                      </a:r>
                      <a:r>
                        <a:rPr lang="ko-KR" altLang="en-US" dirty="0"/>
                        <a:t>결과에 영향을 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각각의 </a:t>
                      </a:r>
                      <a:r>
                        <a:rPr lang="en-US" altLang="ko-KR" dirty="0"/>
                        <a:t>tree</a:t>
                      </a:r>
                      <a:r>
                        <a:rPr lang="ko-KR" altLang="en-US" dirty="0"/>
                        <a:t>는 독립적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176751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9BB2125C-6260-4C32-834B-AB0E27E3A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3771734"/>
            <a:ext cx="1621401" cy="2520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7CF7D82-FF3D-42A9-AF3A-1A6E6A1CDD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775" y="3851655"/>
            <a:ext cx="2609850" cy="240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648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1560" y="1144592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AdaBoost </a:t>
            </a:r>
            <a:r>
              <a:rPr lang="ko-KR" altLang="en-US" b="1" spc="-150" dirty="0"/>
              <a:t>예시를 통한 설명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5E9B4D-7E10-4C36-BFF5-20954066D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98" y="1703213"/>
            <a:ext cx="4362450" cy="45529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63C970-EF39-4131-8414-BE122DEEFAF0}"/>
              </a:ext>
            </a:extLst>
          </p:cNvPr>
          <p:cNvSpPr txBox="1"/>
          <p:nvPr/>
        </p:nvSpPr>
        <p:spPr>
          <a:xfrm>
            <a:off x="5076056" y="1717756"/>
            <a:ext cx="36004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Chest Pain, Blocked Arteries, Patient Weight</a:t>
            </a:r>
            <a:r>
              <a:rPr lang="ko-KR" altLang="en-US" dirty="0"/>
              <a:t>에 따른 </a:t>
            </a:r>
            <a:r>
              <a:rPr lang="en-US" altLang="ko-KR" dirty="0"/>
              <a:t>Heart Disease </a:t>
            </a:r>
            <a:r>
              <a:rPr lang="ko-KR" altLang="en-US" dirty="0"/>
              <a:t>여부에 대한 데이터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-</a:t>
            </a:r>
            <a:r>
              <a:rPr lang="ko-KR" altLang="en-US" b="1" dirty="0"/>
              <a:t> 처음에는 가중치 </a:t>
            </a:r>
            <a:r>
              <a:rPr lang="en-US" altLang="ko-KR" b="1" dirty="0"/>
              <a:t>(Sample Weight)</a:t>
            </a:r>
            <a:r>
              <a:rPr lang="ko-KR" altLang="en-US" b="1" dirty="0"/>
              <a:t>를 모두 동등</a:t>
            </a:r>
            <a:r>
              <a:rPr lang="ko-KR" altLang="en-US" dirty="0"/>
              <a:t>하게 줌</a:t>
            </a:r>
            <a:endParaRPr lang="en-US" altLang="ko-KR" dirty="0"/>
          </a:p>
          <a:p>
            <a:endParaRPr lang="en-US" altLang="ko-KR" sz="1000" dirty="0"/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여기서는 총 </a:t>
            </a:r>
            <a:r>
              <a:rPr lang="en-US" altLang="ko-KR" dirty="0"/>
              <a:t>8</a:t>
            </a:r>
            <a:r>
              <a:rPr lang="ko-KR" altLang="en-US" dirty="0"/>
              <a:t>개의 경우가 있으므로 각각의 가중치는 </a:t>
            </a:r>
            <a:r>
              <a:rPr lang="en-US" altLang="ko-KR" dirty="0"/>
              <a:t>1/8!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1704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1560" y="1144592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AdaBoost </a:t>
            </a:r>
            <a:r>
              <a:rPr lang="ko-KR" altLang="en-US" b="1" spc="-150" dirty="0"/>
              <a:t>예시를 통한 설명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63C970-EF39-4131-8414-BE122DEEFAF0}"/>
              </a:ext>
            </a:extLst>
          </p:cNvPr>
          <p:cNvSpPr txBox="1"/>
          <p:nvPr/>
        </p:nvSpPr>
        <p:spPr>
          <a:xfrm>
            <a:off x="5753794" y="1844824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Chest</a:t>
            </a:r>
            <a:r>
              <a:rPr lang="ko-KR" altLang="en-US" dirty="0"/>
              <a:t> </a:t>
            </a:r>
            <a:r>
              <a:rPr lang="en-US" altLang="ko-KR" dirty="0"/>
              <a:t>Pain</a:t>
            </a:r>
            <a:r>
              <a:rPr lang="ko-KR" altLang="en-US" dirty="0"/>
              <a:t>과 </a:t>
            </a:r>
            <a:r>
              <a:rPr lang="en-US" altLang="ko-KR" dirty="0"/>
              <a:t>Heart Disease </a:t>
            </a:r>
            <a:r>
              <a:rPr lang="ko-KR" altLang="en-US" dirty="0"/>
              <a:t>사이의 관계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752EA1-B4AA-485C-BEAC-8F21502184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534108"/>
            <a:ext cx="4968552" cy="273244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30037E5-2B27-4FBF-B9BE-71DB1892F8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124" y="3328869"/>
            <a:ext cx="5364088" cy="28946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C94CA61-DB36-42F9-B66B-C487A74B0AA3}"/>
              </a:ext>
            </a:extLst>
          </p:cNvPr>
          <p:cNvSpPr txBox="1"/>
          <p:nvPr/>
        </p:nvSpPr>
        <p:spPr>
          <a:xfrm>
            <a:off x="377788" y="5636831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Blocked Arteries</a:t>
            </a:r>
            <a:r>
              <a:rPr lang="ko-KR" altLang="en-US" dirty="0"/>
              <a:t>와</a:t>
            </a:r>
            <a:endParaRPr lang="en-US" altLang="ko-KR" dirty="0"/>
          </a:p>
          <a:p>
            <a:r>
              <a:rPr lang="en-US" altLang="ko-KR" dirty="0"/>
              <a:t>Heart Disease </a:t>
            </a:r>
            <a:r>
              <a:rPr lang="ko-KR" altLang="en-US" dirty="0"/>
              <a:t>사이의 관계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A6E739-907C-4807-BFA3-204DDFCA3B1C}"/>
              </a:ext>
            </a:extLst>
          </p:cNvPr>
          <p:cNvSpPr txBox="1"/>
          <p:nvPr/>
        </p:nvSpPr>
        <p:spPr>
          <a:xfrm>
            <a:off x="3131840" y="1776218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가슴 통증 있음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64FDF8-5625-41EF-BF20-2E92C34EE66C}"/>
              </a:ext>
            </a:extLst>
          </p:cNvPr>
          <p:cNvSpPr txBox="1"/>
          <p:nvPr/>
        </p:nvSpPr>
        <p:spPr>
          <a:xfrm>
            <a:off x="4716016" y="1768056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가슴 통증 없음</a:t>
            </a:r>
          </a:p>
        </p:txBody>
      </p:sp>
    </p:spTree>
    <p:extLst>
      <p:ext uri="{BB962C8B-B14F-4D97-AF65-F5344CB8AC3E}">
        <p14:creationId xmlns:p14="http://schemas.microsoft.com/office/powerpoint/2010/main" val="181975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1560" y="1144592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AdaBoost </a:t>
            </a:r>
            <a:r>
              <a:rPr lang="ko-KR" altLang="en-US" b="1" spc="-150" dirty="0"/>
              <a:t>예시를 통한 설명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A4EC3C-460A-4AE2-9B38-DC754A31D4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17062"/>
            <a:ext cx="4572000" cy="26606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63C970-EF39-4131-8414-BE122DEEFAF0}"/>
              </a:ext>
            </a:extLst>
          </p:cNvPr>
          <p:cNvSpPr txBox="1"/>
          <p:nvPr/>
        </p:nvSpPr>
        <p:spPr>
          <a:xfrm>
            <a:off x="2897560" y="1674483"/>
            <a:ext cx="2988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Patient</a:t>
            </a:r>
            <a:r>
              <a:rPr lang="ko-KR" altLang="en-US" dirty="0"/>
              <a:t> </a:t>
            </a:r>
            <a:r>
              <a:rPr lang="en-US" altLang="ko-KR" dirty="0"/>
              <a:t>Weight</a:t>
            </a:r>
            <a:r>
              <a:rPr lang="ko-KR" altLang="en-US" dirty="0"/>
              <a:t>과 </a:t>
            </a:r>
            <a:endParaRPr lang="en-US" altLang="ko-KR" dirty="0"/>
          </a:p>
          <a:p>
            <a:r>
              <a:rPr lang="en-US" altLang="ko-KR" dirty="0"/>
              <a:t>Heart Disease </a:t>
            </a:r>
            <a:r>
              <a:rPr lang="ko-KR" altLang="en-US" dirty="0"/>
              <a:t>사이의 관계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C7BB9E-66A5-47AD-970E-668BD9F2AF95}"/>
              </a:ext>
            </a:extLst>
          </p:cNvPr>
          <p:cNvSpPr txBox="1"/>
          <p:nvPr/>
        </p:nvSpPr>
        <p:spPr>
          <a:xfrm>
            <a:off x="4553252" y="2836142"/>
            <a:ext cx="3259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</a:rPr>
              <a:t>176</a:t>
            </a:r>
            <a:r>
              <a:rPr lang="ko-KR" altLang="en-US" dirty="0">
                <a:solidFill>
                  <a:schemeClr val="accent2"/>
                </a:solidFill>
              </a:rPr>
              <a:t>이 나오는 이유는 다음 장 설명을 참고해 주세요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394711-0B42-4B2F-B772-F66E0B5D843A}"/>
              </a:ext>
            </a:extLst>
          </p:cNvPr>
          <p:cNvSpPr txBox="1"/>
          <p:nvPr/>
        </p:nvSpPr>
        <p:spPr>
          <a:xfrm>
            <a:off x="539552" y="4581128"/>
            <a:ext cx="813690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다음과 같이 모든 변수에 대해서 변수 </a:t>
            </a:r>
            <a:r>
              <a:rPr lang="en-US" altLang="ko-KR" dirty="0"/>
              <a:t>Heart Disease</a:t>
            </a:r>
            <a:r>
              <a:rPr lang="ko-KR" altLang="en-US" dirty="0"/>
              <a:t>와의 관계를 단순히 </a:t>
            </a:r>
            <a:r>
              <a:rPr lang="en-US" altLang="ko-KR" dirty="0"/>
              <a:t>Correct &amp; Incorrect</a:t>
            </a:r>
            <a:r>
              <a:rPr lang="ko-KR" altLang="en-US" dirty="0"/>
              <a:t>로 나타냄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변수의 </a:t>
            </a:r>
            <a:r>
              <a:rPr lang="en-US" altLang="ko-KR" dirty="0"/>
              <a:t>‘</a:t>
            </a:r>
            <a:r>
              <a:rPr lang="ko-KR" altLang="en-US" dirty="0"/>
              <a:t>복잡성</a:t>
            </a:r>
            <a:r>
              <a:rPr lang="en-US" altLang="ko-KR" dirty="0"/>
              <a:t>(impurity)’</a:t>
            </a:r>
            <a:r>
              <a:rPr lang="ko-KR" altLang="en-US" dirty="0"/>
              <a:t>을 측정하여 복잡성이 가장 낮은 변수를 첫 번째 </a:t>
            </a:r>
            <a:r>
              <a:rPr lang="en-US" altLang="ko-KR" dirty="0"/>
              <a:t>node</a:t>
            </a:r>
            <a:r>
              <a:rPr lang="ko-KR" altLang="en-US" dirty="0"/>
              <a:t>로 둠</a:t>
            </a:r>
            <a:endParaRPr lang="en-US" altLang="ko-KR" dirty="0"/>
          </a:p>
          <a:p>
            <a:endParaRPr lang="en-US" altLang="ko-KR" sz="700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복잡성을 측정하는 방법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b="1" dirty="0">
                <a:solidFill>
                  <a:schemeClr val="accent2"/>
                </a:solidFill>
                <a:sym typeface="Wingdings" panose="05000000000000000000" pitchFamily="2" charset="2"/>
              </a:rPr>
              <a:t>지니 계수 </a:t>
            </a:r>
            <a:r>
              <a:rPr lang="ko-KR" altLang="en-US" dirty="0">
                <a:sym typeface="Wingdings" panose="05000000000000000000" pitchFamily="2" charset="2"/>
              </a:rPr>
              <a:t>계산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8424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1560" y="1144592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AdaBoost - numeric data </a:t>
            </a:r>
            <a:r>
              <a:rPr lang="ko-KR" altLang="en-US" b="1" spc="-150" dirty="0"/>
              <a:t>의 기준 정하는 방법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63C970-EF39-4131-8414-BE122DEEFAF0}"/>
              </a:ext>
            </a:extLst>
          </p:cNvPr>
          <p:cNvSpPr txBox="1"/>
          <p:nvPr/>
        </p:nvSpPr>
        <p:spPr>
          <a:xfrm>
            <a:off x="107504" y="5254193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arenR"/>
            </a:pPr>
            <a:r>
              <a:rPr lang="en-US" altLang="ko-KR" dirty="0"/>
              <a:t>Patient Weight</a:t>
            </a:r>
            <a:r>
              <a:rPr lang="ko-KR" altLang="en-US" dirty="0"/>
              <a:t>을 </a:t>
            </a:r>
            <a:endParaRPr lang="en-US" altLang="ko-KR" dirty="0"/>
          </a:p>
          <a:p>
            <a:pPr algn="ctr"/>
            <a:r>
              <a:rPr lang="ko-KR" altLang="en-US" dirty="0"/>
              <a:t>작은 값에서 큰 값으로 </a:t>
            </a:r>
            <a:endParaRPr lang="en-US" altLang="ko-KR" dirty="0"/>
          </a:p>
          <a:p>
            <a:pPr algn="ctr"/>
            <a:r>
              <a:rPr lang="ko-KR" altLang="en-US" dirty="0"/>
              <a:t>나열한다</a:t>
            </a:r>
            <a:r>
              <a:rPr lang="en-US" altLang="ko-KR" dirty="0"/>
              <a:t>. 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위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아래 방향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C07D11-CAAB-4A27-A241-F5C9C7A8C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76872"/>
            <a:ext cx="1912786" cy="28044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ACC37DF-345A-4CC3-AF4C-63E63D24D005}"/>
              </a:ext>
            </a:extLst>
          </p:cNvPr>
          <p:cNvSpPr txBox="1"/>
          <p:nvPr/>
        </p:nvSpPr>
        <p:spPr>
          <a:xfrm>
            <a:off x="623174" y="1686870"/>
            <a:ext cx="740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</a:t>
            </a:r>
            <a:r>
              <a:rPr lang="ko-KR" altLang="en-US" dirty="0">
                <a:solidFill>
                  <a:srgbClr val="FF0000"/>
                </a:solidFill>
              </a:rPr>
              <a:t> 다음은 예시일 뿐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전 페이지 데이터를 사용하는 것이 아닙니다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82DCF0E-DFB7-45C5-95A9-666C95B480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2276872"/>
            <a:ext cx="1935648" cy="280440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2A0964C-9A08-490E-8DEF-523207178044}"/>
              </a:ext>
            </a:extLst>
          </p:cNvPr>
          <p:cNvSpPr txBox="1"/>
          <p:nvPr/>
        </p:nvSpPr>
        <p:spPr>
          <a:xfrm>
            <a:off x="2555776" y="5229200"/>
            <a:ext cx="2880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2) </a:t>
            </a:r>
            <a:r>
              <a:rPr lang="ko-KR" altLang="en-US" dirty="0"/>
              <a:t>직전 데이터와의 </a:t>
            </a:r>
            <a:endParaRPr lang="en-US" altLang="ko-KR" dirty="0"/>
          </a:p>
          <a:p>
            <a:pPr algn="ctr"/>
            <a:r>
              <a:rPr lang="ko-KR" altLang="en-US" dirty="0"/>
              <a:t>평균을 구한다</a:t>
            </a:r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Ex) (155+180)/2 = 167.5</a:t>
            </a:r>
          </a:p>
          <a:p>
            <a:pPr algn="ctr"/>
            <a:r>
              <a:rPr lang="en-US" altLang="ko-KR" dirty="0"/>
              <a:t>(180+190)/2 = 185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98D252D-D532-4979-A92F-4BC1E4A205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75" r="33759" b="-1"/>
          <a:stretch/>
        </p:blipFill>
        <p:spPr>
          <a:xfrm>
            <a:off x="5445756" y="2250345"/>
            <a:ext cx="3230700" cy="28309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A965B4F-F500-4284-81A6-B7BCD2F1547F}"/>
              </a:ext>
            </a:extLst>
          </p:cNvPr>
          <p:cNvSpPr txBox="1"/>
          <p:nvPr/>
        </p:nvSpPr>
        <p:spPr>
          <a:xfrm>
            <a:off x="5580112" y="5229199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3) </a:t>
            </a:r>
            <a:r>
              <a:rPr lang="ko-KR" altLang="en-US" dirty="0"/>
              <a:t>각</a:t>
            </a:r>
            <a:r>
              <a:rPr lang="en-US" altLang="ko-KR" dirty="0"/>
              <a:t> </a:t>
            </a:r>
            <a:r>
              <a:rPr lang="ko-KR" altLang="en-US" dirty="0"/>
              <a:t>평균의 지니 계수를 </a:t>
            </a:r>
            <a:endParaRPr lang="en-US" altLang="ko-KR" dirty="0"/>
          </a:p>
          <a:p>
            <a:pPr algn="ctr"/>
            <a:r>
              <a:rPr lang="ko-KR" altLang="en-US" dirty="0"/>
              <a:t>계산한다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7601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1560" y="1144592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AdaBoost - numeric data </a:t>
            </a:r>
            <a:r>
              <a:rPr lang="ko-KR" altLang="en-US" b="1" spc="-150" dirty="0"/>
              <a:t>의 기준 정하는 방법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CC37DF-345A-4CC3-AF4C-63E63D24D005}"/>
              </a:ext>
            </a:extLst>
          </p:cNvPr>
          <p:cNvSpPr txBox="1"/>
          <p:nvPr/>
        </p:nvSpPr>
        <p:spPr>
          <a:xfrm>
            <a:off x="539552" y="1556792"/>
            <a:ext cx="740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</a:t>
            </a:r>
            <a:r>
              <a:rPr lang="ko-KR" altLang="en-US" dirty="0">
                <a:solidFill>
                  <a:srgbClr val="FF0000"/>
                </a:solidFill>
              </a:rPr>
              <a:t> 다음은 예시일 뿐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전 페이지 데이터를 사용하는 것이 아닙니다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965B4F-F500-4284-81A6-B7BCD2F1547F}"/>
              </a:ext>
            </a:extLst>
          </p:cNvPr>
          <p:cNvSpPr txBox="1"/>
          <p:nvPr/>
        </p:nvSpPr>
        <p:spPr>
          <a:xfrm>
            <a:off x="4118395" y="1988840"/>
            <a:ext cx="4669671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3) </a:t>
            </a:r>
            <a:r>
              <a:rPr lang="ko-KR" altLang="en-US" dirty="0"/>
              <a:t>각</a:t>
            </a:r>
            <a:r>
              <a:rPr lang="en-US" altLang="ko-KR" dirty="0"/>
              <a:t> </a:t>
            </a:r>
            <a:r>
              <a:rPr lang="ko-KR" altLang="en-US" dirty="0"/>
              <a:t>평균의 지니 계수를 계산한다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marL="285750" indent="-285750" algn="just">
              <a:buFontTx/>
              <a:buChar char="-"/>
            </a:pPr>
            <a:r>
              <a:rPr lang="ko-KR" altLang="en-US" dirty="0"/>
              <a:t>지니 계수는 다음 페이지에서 자세히 다룹니다</a:t>
            </a:r>
            <a:r>
              <a:rPr lang="en-US" altLang="ko-KR" dirty="0"/>
              <a:t>!</a:t>
            </a:r>
          </a:p>
          <a:p>
            <a:pPr marL="285750" indent="-285750" algn="just">
              <a:buFontTx/>
              <a:buChar char="-"/>
            </a:pPr>
            <a:endParaRPr lang="en-US" altLang="ko-KR" sz="700" dirty="0"/>
          </a:p>
          <a:p>
            <a:pPr marL="285750" indent="-285750" algn="just">
              <a:buFontTx/>
              <a:buChar char="-"/>
            </a:pPr>
            <a:r>
              <a:rPr lang="ko-KR" altLang="en-US" dirty="0"/>
              <a:t>이 페이지에서는 </a:t>
            </a:r>
            <a:r>
              <a:rPr lang="en-US" altLang="ko-KR" dirty="0"/>
              <a:t>numeric data</a:t>
            </a:r>
            <a:r>
              <a:rPr lang="ko-KR" altLang="en-US" dirty="0"/>
              <a:t>의 기준을 정하는 방법을 설명하는 부분이니 지니 계수 설명은 다음 장을 참고해 주세요</a:t>
            </a:r>
            <a:r>
              <a:rPr lang="en-US" altLang="ko-KR" dirty="0"/>
              <a:t>!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0A45DB-081C-4C6E-98B1-D208B72A7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77" y="2060848"/>
            <a:ext cx="3530318" cy="19983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92EC2AB-E913-4E75-B62A-1979473EF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304" y="4171499"/>
            <a:ext cx="3530318" cy="239422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23798A-D6CE-42C4-89CF-4B4C8ED58C8E}"/>
              </a:ext>
            </a:extLst>
          </p:cNvPr>
          <p:cNvSpPr txBox="1"/>
          <p:nvPr/>
        </p:nvSpPr>
        <p:spPr>
          <a:xfrm>
            <a:off x="271771" y="4365900"/>
            <a:ext cx="48042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dirty="0"/>
              <a:t>지니 계수를 계산한 결과는 오른쪽과 같음</a:t>
            </a:r>
            <a:endParaRPr lang="en-US" altLang="ko-KR" dirty="0"/>
          </a:p>
          <a:p>
            <a:pPr marL="285750" indent="-285750" algn="just">
              <a:buFontTx/>
              <a:buChar char="-"/>
            </a:pPr>
            <a:endParaRPr lang="en-US" altLang="ko-KR" sz="1000" dirty="0"/>
          </a:p>
          <a:p>
            <a:pPr marL="285750" indent="-285750" algn="just">
              <a:buFontTx/>
              <a:buChar char="-"/>
            </a:pPr>
            <a:r>
              <a:rPr lang="ko-KR" altLang="en-US" dirty="0"/>
              <a:t>지니 계수가 </a:t>
            </a:r>
            <a:r>
              <a:rPr lang="en-US" altLang="ko-KR" dirty="0"/>
              <a:t>0.27</a:t>
            </a:r>
            <a:r>
              <a:rPr lang="ko-KR" altLang="en-US" dirty="0"/>
              <a:t>로 가장 작은 </a:t>
            </a:r>
            <a:r>
              <a:rPr lang="en-US" altLang="ko-KR" dirty="0"/>
              <a:t>205</a:t>
            </a:r>
            <a:r>
              <a:rPr lang="ko-KR" altLang="en-US" dirty="0"/>
              <a:t>가 </a:t>
            </a:r>
            <a:r>
              <a:rPr lang="en-US" altLang="ko-KR" dirty="0"/>
              <a:t>patient weight</a:t>
            </a:r>
            <a:r>
              <a:rPr lang="ko-KR" altLang="en-US" dirty="0"/>
              <a:t>의 기준이 됨 </a:t>
            </a:r>
            <a:endParaRPr lang="en-US" altLang="ko-KR" dirty="0"/>
          </a:p>
          <a:p>
            <a:pPr marL="285750" indent="-285750" algn="just">
              <a:buFontTx/>
              <a:buChar char="-"/>
            </a:pPr>
            <a:endParaRPr lang="en-US" altLang="ko-KR" sz="1000" dirty="0"/>
          </a:p>
          <a:p>
            <a:pPr marL="285750" indent="-285750" algn="just">
              <a:buFontTx/>
              <a:buChar char="-"/>
            </a:pPr>
            <a:r>
              <a:rPr lang="ko-KR" altLang="en-US" dirty="0"/>
              <a:t>따라서 </a:t>
            </a:r>
            <a:r>
              <a:rPr lang="en-US" altLang="ko-KR" dirty="0"/>
              <a:t>weight &lt; 205</a:t>
            </a:r>
            <a:r>
              <a:rPr lang="ko-KR" altLang="en-US" dirty="0"/>
              <a:t>가 </a:t>
            </a:r>
            <a:r>
              <a:rPr lang="en-US" altLang="ko-KR" dirty="0"/>
              <a:t>patient weigh</a:t>
            </a:r>
            <a:r>
              <a:rPr lang="ko-KR" altLang="en-US" dirty="0"/>
              <a:t>에 대한 </a:t>
            </a:r>
            <a:r>
              <a:rPr lang="en-US" altLang="ko-KR" dirty="0"/>
              <a:t>cutoff </a:t>
            </a:r>
            <a:r>
              <a:rPr lang="ko-KR" altLang="en-US" dirty="0"/>
              <a:t>지점이 되어 </a:t>
            </a:r>
            <a:r>
              <a:rPr lang="en-US" altLang="ko-KR" dirty="0"/>
              <a:t>Heart Disease</a:t>
            </a:r>
            <a:r>
              <a:rPr lang="ko-KR" altLang="en-US" dirty="0"/>
              <a:t>를 갖는지 비교할 때 사용되는 기준이 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78863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8649" y="1064059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AdaBoost </a:t>
            </a:r>
            <a:r>
              <a:rPr lang="ko-KR" altLang="en-US" b="1" spc="-150" dirty="0"/>
              <a:t>예시를 통한 설명 </a:t>
            </a:r>
            <a:r>
              <a:rPr lang="en-US" altLang="ko-KR" b="1" spc="-150" dirty="0"/>
              <a:t>– </a:t>
            </a:r>
            <a:r>
              <a:rPr lang="ko-KR" altLang="en-US" b="1" spc="-150" dirty="0"/>
              <a:t>지니 계수 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77AEB36-9C8C-4B4F-85C7-EA3B21A41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861464"/>
            <a:ext cx="4778154" cy="12193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C37566D-42A2-46DE-A94D-7BCE55765C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628800"/>
            <a:ext cx="4752528" cy="125740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5A0416D-F887-4A1A-AB9C-39F24FD08E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03" y="4085600"/>
            <a:ext cx="4778153" cy="121168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D7726FC-3D14-4F8B-A69D-63C82B04A71B}"/>
              </a:ext>
            </a:extLst>
          </p:cNvPr>
          <p:cNvSpPr txBox="1"/>
          <p:nvPr/>
        </p:nvSpPr>
        <p:spPr>
          <a:xfrm>
            <a:off x="297902" y="5373216"/>
            <a:ext cx="8522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각 잎의 지니 계수 </a:t>
            </a:r>
            <a:r>
              <a:rPr lang="en-US" altLang="ko-KR" dirty="0"/>
              <a:t>= </a:t>
            </a:r>
            <a:r>
              <a:rPr lang="en-US" altLang="ko-KR" dirty="0">
                <a:solidFill>
                  <a:schemeClr val="accent2"/>
                </a:solidFill>
              </a:rPr>
              <a:t>1-{(correct</a:t>
            </a:r>
            <a:r>
              <a:rPr lang="ko-KR" altLang="en-US" dirty="0">
                <a:solidFill>
                  <a:schemeClr val="accent2"/>
                </a:solidFill>
              </a:rPr>
              <a:t>의 확률</a:t>
            </a:r>
            <a:r>
              <a:rPr lang="en-US" altLang="ko-KR" dirty="0">
                <a:solidFill>
                  <a:schemeClr val="accent2"/>
                </a:solidFill>
              </a:rPr>
              <a:t>)^2+(incorrect</a:t>
            </a:r>
            <a:r>
              <a:rPr lang="ko-KR" altLang="en-US" dirty="0">
                <a:solidFill>
                  <a:schemeClr val="accent2"/>
                </a:solidFill>
              </a:rPr>
              <a:t>의 확률</a:t>
            </a:r>
            <a:r>
              <a:rPr lang="en-US" altLang="ko-KR" dirty="0">
                <a:solidFill>
                  <a:schemeClr val="accent2"/>
                </a:solidFill>
              </a:rPr>
              <a:t>)^2}</a:t>
            </a:r>
          </a:p>
          <a:p>
            <a:r>
              <a:rPr lang="ko-KR" altLang="en-US" b="1" dirty="0"/>
              <a:t>각 변수의 지니 계수 </a:t>
            </a:r>
            <a:endParaRPr lang="en-US" altLang="ko-KR" b="1" dirty="0"/>
          </a:p>
          <a:p>
            <a:r>
              <a:rPr lang="en-US" altLang="ko-KR" dirty="0"/>
              <a:t>= </a:t>
            </a:r>
            <a:r>
              <a:rPr lang="en-US" altLang="ko-KR" dirty="0">
                <a:solidFill>
                  <a:schemeClr val="accent2"/>
                </a:solidFill>
              </a:rPr>
              <a:t>{(</a:t>
            </a:r>
            <a:r>
              <a:rPr lang="ko-KR" altLang="en-US" dirty="0">
                <a:solidFill>
                  <a:schemeClr val="accent2"/>
                </a:solidFill>
              </a:rPr>
              <a:t>왼쪽 잎의 총 </a:t>
            </a:r>
            <a:r>
              <a:rPr lang="en-US" altLang="ko-KR" dirty="0">
                <a:solidFill>
                  <a:schemeClr val="accent2"/>
                </a:solidFill>
              </a:rPr>
              <a:t>sample </a:t>
            </a:r>
            <a:r>
              <a:rPr lang="ko-KR" altLang="en-US" dirty="0">
                <a:solidFill>
                  <a:schemeClr val="accent2"/>
                </a:solidFill>
              </a:rPr>
              <a:t>수</a:t>
            </a:r>
            <a:r>
              <a:rPr lang="en-US" altLang="ko-KR" dirty="0">
                <a:solidFill>
                  <a:schemeClr val="accent2"/>
                </a:solidFill>
              </a:rPr>
              <a:t>)/(</a:t>
            </a:r>
            <a:r>
              <a:rPr lang="ko-KR" altLang="en-US" dirty="0">
                <a:solidFill>
                  <a:schemeClr val="accent2"/>
                </a:solidFill>
              </a:rPr>
              <a:t>해당 변수의 총 </a:t>
            </a:r>
            <a:r>
              <a:rPr lang="en-US" altLang="ko-KR" dirty="0">
                <a:solidFill>
                  <a:schemeClr val="accent2"/>
                </a:solidFill>
              </a:rPr>
              <a:t>sample </a:t>
            </a:r>
            <a:r>
              <a:rPr lang="ko-KR" altLang="en-US" dirty="0">
                <a:solidFill>
                  <a:schemeClr val="accent2"/>
                </a:solidFill>
              </a:rPr>
              <a:t>수</a:t>
            </a:r>
            <a:r>
              <a:rPr lang="en-US" altLang="ko-KR" dirty="0">
                <a:solidFill>
                  <a:schemeClr val="accent2"/>
                </a:solidFill>
              </a:rPr>
              <a:t>)}*</a:t>
            </a:r>
            <a:r>
              <a:rPr lang="ko-KR" altLang="en-US" dirty="0">
                <a:solidFill>
                  <a:schemeClr val="accent2"/>
                </a:solidFill>
              </a:rPr>
              <a:t>왼쪽 잎의 지니 계수 </a:t>
            </a:r>
            <a:r>
              <a:rPr lang="en-US" altLang="ko-KR" dirty="0">
                <a:solidFill>
                  <a:schemeClr val="accent2"/>
                </a:solidFill>
              </a:rPr>
              <a:t>+ </a:t>
            </a:r>
          </a:p>
          <a:p>
            <a:r>
              <a:rPr lang="en-US" altLang="ko-KR" dirty="0">
                <a:solidFill>
                  <a:schemeClr val="accent2"/>
                </a:solidFill>
              </a:rPr>
              <a:t>{(</a:t>
            </a:r>
            <a:r>
              <a:rPr lang="ko-KR" altLang="en-US" dirty="0">
                <a:solidFill>
                  <a:schemeClr val="accent2"/>
                </a:solidFill>
              </a:rPr>
              <a:t>오른쪽 잎의 총 </a:t>
            </a:r>
            <a:r>
              <a:rPr lang="en-US" altLang="ko-KR" dirty="0">
                <a:solidFill>
                  <a:schemeClr val="accent2"/>
                </a:solidFill>
              </a:rPr>
              <a:t>sample </a:t>
            </a:r>
            <a:r>
              <a:rPr lang="ko-KR" altLang="en-US" dirty="0">
                <a:solidFill>
                  <a:schemeClr val="accent2"/>
                </a:solidFill>
              </a:rPr>
              <a:t>수</a:t>
            </a:r>
            <a:r>
              <a:rPr lang="en-US" altLang="ko-KR" dirty="0">
                <a:solidFill>
                  <a:schemeClr val="accent2"/>
                </a:solidFill>
              </a:rPr>
              <a:t>)/(</a:t>
            </a:r>
            <a:r>
              <a:rPr lang="ko-KR" altLang="en-US" dirty="0">
                <a:solidFill>
                  <a:schemeClr val="accent2"/>
                </a:solidFill>
              </a:rPr>
              <a:t>해당 변수의 총 </a:t>
            </a:r>
            <a:r>
              <a:rPr lang="en-US" altLang="ko-KR" dirty="0">
                <a:solidFill>
                  <a:schemeClr val="accent2"/>
                </a:solidFill>
              </a:rPr>
              <a:t>sample </a:t>
            </a:r>
            <a:r>
              <a:rPr lang="ko-KR" altLang="en-US" dirty="0">
                <a:solidFill>
                  <a:schemeClr val="accent2"/>
                </a:solidFill>
              </a:rPr>
              <a:t>수</a:t>
            </a:r>
            <a:r>
              <a:rPr lang="en-US" altLang="ko-KR" dirty="0">
                <a:solidFill>
                  <a:schemeClr val="accent2"/>
                </a:solidFill>
              </a:rPr>
              <a:t>)}*</a:t>
            </a:r>
            <a:r>
              <a:rPr lang="ko-KR" altLang="en-US" dirty="0">
                <a:solidFill>
                  <a:schemeClr val="accent2"/>
                </a:solidFill>
              </a:rPr>
              <a:t>오른쪽 잎의 지니 계수 </a:t>
            </a:r>
            <a:endParaRPr lang="en-US" altLang="ko-KR" dirty="0">
              <a:solidFill>
                <a:schemeClr val="accent2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18D9E6-1342-4C94-8AA7-811E7B12B557}"/>
              </a:ext>
            </a:extLst>
          </p:cNvPr>
          <p:cNvSpPr txBox="1"/>
          <p:nvPr/>
        </p:nvSpPr>
        <p:spPr>
          <a:xfrm>
            <a:off x="5149610" y="1450547"/>
            <a:ext cx="287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1-{(3/5)^2+(2/5)^2}=0.48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78AA468-E9B3-4C59-8FC0-B79A20EF041F}"/>
              </a:ext>
            </a:extLst>
          </p:cNvPr>
          <p:cNvSpPr/>
          <p:nvPr/>
        </p:nvSpPr>
        <p:spPr>
          <a:xfrm>
            <a:off x="1907704" y="1988840"/>
            <a:ext cx="1224136" cy="92025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D9E28A-C4A5-4A6B-8936-93CA5C26873B}"/>
              </a:ext>
            </a:extLst>
          </p:cNvPr>
          <p:cNvCxnSpPr>
            <a:cxnSpLocks/>
          </p:cNvCxnSpPr>
          <p:nvPr/>
        </p:nvCxnSpPr>
        <p:spPr>
          <a:xfrm flipV="1">
            <a:off x="3203848" y="1700808"/>
            <a:ext cx="1945762" cy="4320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CC7D32-3745-46DC-90F7-7D444443C4D4}"/>
              </a:ext>
            </a:extLst>
          </p:cNvPr>
          <p:cNvSpPr txBox="1"/>
          <p:nvPr/>
        </p:nvSpPr>
        <p:spPr>
          <a:xfrm>
            <a:off x="5160178" y="1862296"/>
            <a:ext cx="3156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1-{(2/3)^2+(1/3)^2}=0.444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1917926-3076-4B8C-BF68-E85D8CF060B4}"/>
              </a:ext>
            </a:extLst>
          </p:cNvPr>
          <p:cNvSpPr/>
          <p:nvPr/>
        </p:nvSpPr>
        <p:spPr>
          <a:xfrm>
            <a:off x="3707904" y="2002754"/>
            <a:ext cx="1224136" cy="92025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9232E6D-043A-401F-A7D4-789BED630822}"/>
              </a:ext>
            </a:extLst>
          </p:cNvPr>
          <p:cNvCxnSpPr>
            <a:cxnSpLocks/>
          </p:cNvCxnSpPr>
          <p:nvPr/>
        </p:nvCxnSpPr>
        <p:spPr>
          <a:xfrm flipV="1">
            <a:off x="4960900" y="2107476"/>
            <a:ext cx="231858" cy="12111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6B1611B-5FFF-4E57-8748-C01418D6506E}"/>
              </a:ext>
            </a:extLst>
          </p:cNvPr>
          <p:cNvSpPr txBox="1"/>
          <p:nvPr/>
        </p:nvSpPr>
        <p:spPr>
          <a:xfrm>
            <a:off x="5197140" y="2305667"/>
            <a:ext cx="3623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Chest</a:t>
            </a:r>
            <a:r>
              <a:rPr lang="ko-KR" altLang="en-US" dirty="0"/>
              <a:t> </a:t>
            </a:r>
            <a:r>
              <a:rPr lang="en-US" altLang="ko-KR" dirty="0"/>
              <a:t>Pain</a:t>
            </a:r>
            <a:r>
              <a:rPr lang="ko-KR" altLang="en-US" dirty="0"/>
              <a:t>의 지니 계수</a:t>
            </a:r>
            <a:endParaRPr lang="en-US" altLang="ko-KR" dirty="0"/>
          </a:p>
          <a:p>
            <a:r>
              <a:rPr lang="en-US" altLang="ko-KR" dirty="0"/>
              <a:t>= (5/8)*0.48+(3/8)*0.444=0.4665</a:t>
            </a:r>
          </a:p>
          <a:p>
            <a:r>
              <a:rPr lang="en-US" altLang="ko-KR" dirty="0"/>
              <a:t>≒ 0.47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930964D-E0C4-4E03-A26F-9D44B977A9F6}"/>
              </a:ext>
            </a:extLst>
          </p:cNvPr>
          <p:cNvSpPr txBox="1"/>
          <p:nvPr/>
        </p:nvSpPr>
        <p:spPr>
          <a:xfrm>
            <a:off x="5197140" y="3404848"/>
            <a:ext cx="36233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같은 방식으로 다른 변수의 지니 계수도 계산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가장 작은 지니 계수</a:t>
            </a:r>
            <a:r>
              <a:rPr lang="ko-KR" altLang="en-US" dirty="0"/>
              <a:t>를 갖는 </a:t>
            </a:r>
            <a:r>
              <a:rPr lang="en-US" altLang="ko-KR" dirty="0"/>
              <a:t>“Patient Weight”</a:t>
            </a:r>
            <a:r>
              <a:rPr lang="ko-KR" altLang="en-US" dirty="0"/>
              <a:t>을 첫 번째 </a:t>
            </a:r>
            <a:r>
              <a:rPr lang="en-US" altLang="ko-KR" dirty="0"/>
              <a:t>node (root)</a:t>
            </a:r>
            <a:r>
              <a:rPr lang="ko-KR" altLang="en-US" dirty="0"/>
              <a:t>로 둠</a:t>
            </a:r>
          </a:p>
        </p:txBody>
      </p:sp>
    </p:spTree>
    <p:extLst>
      <p:ext uri="{BB962C8B-B14F-4D97-AF65-F5344CB8AC3E}">
        <p14:creationId xmlns:p14="http://schemas.microsoft.com/office/powerpoint/2010/main" val="3966782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8649" y="1064059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AdaBoost </a:t>
            </a:r>
            <a:r>
              <a:rPr lang="ko-KR" altLang="en-US" b="1" spc="-150" dirty="0"/>
              <a:t>예시를 통한 설명 </a:t>
            </a:r>
            <a:r>
              <a:rPr lang="en-US" altLang="ko-KR" b="1" spc="-150" dirty="0"/>
              <a:t>– Total Error</a:t>
            </a:r>
            <a:endParaRPr lang="ko-KR" altLang="en-US" b="1" spc="-15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77AEB36-9C8C-4B4F-85C7-EA3B21A41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36" y="1628800"/>
            <a:ext cx="4778154" cy="1219306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61917926-3076-4B8C-BF68-E85D8CF060B4}"/>
              </a:ext>
            </a:extLst>
          </p:cNvPr>
          <p:cNvSpPr/>
          <p:nvPr/>
        </p:nvSpPr>
        <p:spPr>
          <a:xfrm>
            <a:off x="4475137" y="2282323"/>
            <a:ext cx="656460" cy="565783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9232E6D-043A-401F-A7D4-789BED630822}"/>
              </a:ext>
            </a:extLst>
          </p:cNvPr>
          <p:cNvCxnSpPr>
            <a:cxnSpLocks/>
          </p:cNvCxnSpPr>
          <p:nvPr/>
        </p:nvCxnSpPr>
        <p:spPr>
          <a:xfrm flipV="1">
            <a:off x="5132230" y="2224818"/>
            <a:ext cx="231858" cy="12111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521B38E-2728-423E-8440-A887B1A378C8}"/>
              </a:ext>
            </a:extLst>
          </p:cNvPr>
          <p:cNvSpPr txBox="1"/>
          <p:nvPr/>
        </p:nvSpPr>
        <p:spPr>
          <a:xfrm>
            <a:off x="5292080" y="1628800"/>
            <a:ext cx="3861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Incorrect</a:t>
            </a:r>
            <a:r>
              <a:rPr lang="ko-KR" altLang="en-US" dirty="0"/>
              <a:t>가 한 개</a:t>
            </a:r>
            <a:endParaRPr lang="en-US" altLang="ko-KR" dirty="0"/>
          </a:p>
          <a:p>
            <a:r>
              <a:rPr lang="en-US" altLang="ko-KR" dirty="0"/>
              <a:t>: </a:t>
            </a:r>
            <a:r>
              <a:rPr lang="ko-KR" altLang="en-US" dirty="0"/>
              <a:t>실제로 심장병이 있는데 </a:t>
            </a:r>
            <a:r>
              <a:rPr lang="en-US" altLang="ko-KR" dirty="0"/>
              <a:t>stump</a:t>
            </a:r>
            <a:r>
              <a:rPr lang="ko-KR" altLang="en-US" dirty="0"/>
              <a:t>는 이 사람이 심장병이 없다고 판단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6D3E4A-4DDE-4406-9A5D-8C8F4444E3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36" y="2927122"/>
            <a:ext cx="3033023" cy="3124471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A81FB43-A3F7-4BAB-ABDA-E982AB13340B}"/>
              </a:ext>
            </a:extLst>
          </p:cNvPr>
          <p:cNvCxnSpPr>
            <a:cxnSpLocks/>
          </p:cNvCxnSpPr>
          <p:nvPr/>
        </p:nvCxnSpPr>
        <p:spPr>
          <a:xfrm flipH="1">
            <a:off x="3589575" y="2989575"/>
            <a:ext cx="875943" cy="123151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CA8D323-78A1-464C-8B22-8D4FD6B927AE}"/>
              </a:ext>
            </a:extLst>
          </p:cNvPr>
          <p:cNvSpPr txBox="1"/>
          <p:nvPr/>
        </p:nvSpPr>
        <p:spPr>
          <a:xfrm>
            <a:off x="3878810" y="4221650"/>
            <a:ext cx="3861542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 </a:t>
            </a:r>
            <a:r>
              <a:rPr lang="en-US" altLang="ko-KR" dirty="0"/>
              <a:t>stump</a:t>
            </a:r>
            <a:r>
              <a:rPr lang="ko-KR" altLang="en-US" dirty="0"/>
              <a:t>의 </a:t>
            </a:r>
            <a:r>
              <a:rPr lang="en-US" altLang="ko-KR" dirty="0"/>
              <a:t>Total Error</a:t>
            </a:r>
          </a:p>
          <a:p>
            <a:endParaRPr lang="en-US" altLang="ko-KR" sz="700" dirty="0"/>
          </a:p>
          <a:p>
            <a:r>
              <a:rPr lang="en-US" altLang="ko-KR" dirty="0"/>
              <a:t>= Incorrect</a:t>
            </a:r>
            <a:r>
              <a:rPr lang="ko-KR" altLang="en-US" dirty="0"/>
              <a:t>라고 분류된 </a:t>
            </a:r>
            <a:r>
              <a:rPr lang="en-US" altLang="ko-KR" dirty="0"/>
              <a:t>sample</a:t>
            </a:r>
            <a:r>
              <a:rPr lang="ko-KR" altLang="en-US" dirty="0"/>
              <a:t>들의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   Sample weight</a:t>
            </a:r>
            <a:r>
              <a:rPr lang="ko-KR" altLang="en-US" dirty="0"/>
              <a:t>의 합</a:t>
            </a:r>
            <a:endParaRPr lang="en-US" altLang="ko-KR" dirty="0"/>
          </a:p>
          <a:p>
            <a:endParaRPr lang="en-US" altLang="ko-KR" sz="1000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여기서 </a:t>
            </a:r>
            <a:r>
              <a:rPr lang="en-US" altLang="ko-KR" dirty="0">
                <a:sym typeface="Wingdings" panose="05000000000000000000" pitchFamily="2" charset="2"/>
              </a:rPr>
              <a:t>Total Error =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1/8</a:t>
            </a:r>
          </a:p>
          <a:p>
            <a:endParaRPr lang="en-US" altLang="ko-KR" sz="1000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* 0&lt;=Total Error&lt;=1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0991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8649" y="1064059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AdaBoost </a:t>
            </a:r>
            <a:r>
              <a:rPr lang="ko-KR" altLang="en-US" b="1" spc="-150" dirty="0"/>
              <a:t>예시를 통한 설명 </a:t>
            </a:r>
            <a:r>
              <a:rPr lang="en-US" altLang="ko-KR" b="1" spc="-150" dirty="0"/>
              <a:t>– </a:t>
            </a:r>
            <a:r>
              <a:rPr lang="ko-KR" altLang="en-US" b="1" spc="-150" dirty="0"/>
              <a:t>가중치 </a:t>
            </a:r>
            <a:r>
              <a:rPr lang="en-US" altLang="ko-KR" b="1" spc="-150" dirty="0"/>
              <a:t>(Amount of Say)</a:t>
            </a:r>
            <a:endParaRPr lang="ko-KR" altLang="en-US" b="1" spc="-1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9673D5-D473-43C1-BE23-B7B7C02033C8}"/>
              </a:ext>
            </a:extLst>
          </p:cNvPr>
          <p:cNvSpPr txBox="1"/>
          <p:nvPr/>
        </p:nvSpPr>
        <p:spPr>
          <a:xfrm>
            <a:off x="582022" y="1637496"/>
            <a:ext cx="8136904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가중치</a:t>
            </a:r>
            <a:r>
              <a:rPr lang="en-US" altLang="ko-KR" dirty="0"/>
              <a:t> (Amount of Say)</a:t>
            </a:r>
          </a:p>
          <a:p>
            <a:endParaRPr lang="en-US" altLang="ko-KR" sz="700" dirty="0"/>
          </a:p>
          <a:p>
            <a:r>
              <a:rPr lang="en-US" altLang="ko-KR" dirty="0"/>
              <a:t>: </a:t>
            </a:r>
            <a:r>
              <a:rPr lang="ko-KR" altLang="en-US" dirty="0"/>
              <a:t>최종 분류에 있어서 해당 </a:t>
            </a:r>
            <a:r>
              <a:rPr lang="en-US" altLang="ko-KR" dirty="0"/>
              <a:t>stamp</a:t>
            </a:r>
            <a:r>
              <a:rPr lang="ko-KR" altLang="en-US" dirty="0"/>
              <a:t>가 얼마만큼의 영향을 주는지 나타내는 수치</a:t>
            </a:r>
            <a:endParaRPr lang="en-US" altLang="ko-KR" dirty="0"/>
          </a:p>
          <a:p>
            <a:endParaRPr lang="en-US" altLang="ko-KR" sz="1000" dirty="0"/>
          </a:p>
          <a:p>
            <a:r>
              <a:rPr lang="en-US" altLang="ko-KR" dirty="0"/>
              <a:t>- </a:t>
            </a:r>
            <a:r>
              <a:rPr lang="ko-KR" altLang="en-US" dirty="0"/>
              <a:t>가중치를 구할 때 </a:t>
            </a:r>
            <a:r>
              <a:rPr lang="en-US" altLang="ko-KR" dirty="0"/>
              <a:t>Total Error</a:t>
            </a:r>
            <a:r>
              <a:rPr lang="ko-KR" altLang="en-US" dirty="0"/>
              <a:t>를 사용함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F54EDA-51AA-4F7A-B20B-4E7D5220F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37" y="2852936"/>
            <a:ext cx="4581525" cy="10382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A4C3C55-2494-4054-847E-7A99578089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49" y="3923525"/>
            <a:ext cx="1980492" cy="250081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5101616-A031-47B2-8CE8-209E11126D95}"/>
              </a:ext>
            </a:extLst>
          </p:cNvPr>
          <p:cNvSpPr txBox="1"/>
          <p:nvPr/>
        </p:nvSpPr>
        <p:spPr>
          <a:xfrm>
            <a:off x="2617955" y="3933056"/>
            <a:ext cx="62025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가중치</a:t>
            </a:r>
            <a:r>
              <a:rPr lang="en-US" altLang="ko-KR" dirty="0"/>
              <a:t> (Amount of Say) </a:t>
            </a:r>
            <a:r>
              <a:rPr lang="ko-KR" altLang="en-US" dirty="0"/>
              <a:t>그래프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X</a:t>
            </a:r>
            <a:r>
              <a:rPr lang="ko-KR" altLang="en-US" dirty="0"/>
              <a:t>축 </a:t>
            </a:r>
            <a:r>
              <a:rPr lang="en-US" altLang="ko-KR" dirty="0"/>
              <a:t>: Total Error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Y</a:t>
            </a:r>
            <a:r>
              <a:rPr lang="ko-KR" altLang="en-US" dirty="0"/>
              <a:t>축 </a:t>
            </a:r>
            <a:r>
              <a:rPr lang="en-US" altLang="ko-KR" dirty="0"/>
              <a:t>: </a:t>
            </a:r>
            <a:r>
              <a:rPr lang="ko-KR" altLang="en-US" dirty="0"/>
              <a:t>가중치 </a:t>
            </a:r>
            <a:r>
              <a:rPr lang="en-US" altLang="ko-KR" dirty="0"/>
              <a:t>(Amount of Say)</a:t>
            </a:r>
            <a:endParaRPr lang="en-US" altLang="ko-KR" sz="700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Total Error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이면 가중치는 굉장히 작음 음수가 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Total Error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이면 가중치는 굉장히 큰 양수가 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Total Error</a:t>
            </a:r>
            <a:r>
              <a:rPr lang="ko-KR" altLang="en-US" dirty="0"/>
              <a:t>가 </a:t>
            </a:r>
            <a:r>
              <a:rPr lang="en-US" altLang="ko-KR" dirty="0"/>
              <a:t>0.5</a:t>
            </a:r>
            <a:r>
              <a:rPr lang="ko-KR" altLang="en-US" dirty="0"/>
              <a:t>이면 가중치는 </a:t>
            </a:r>
            <a:r>
              <a:rPr lang="en-US" altLang="ko-KR" dirty="0"/>
              <a:t>0 (</a:t>
            </a:r>
            <a:r>
              <a:rPr lang="ko-KR" altLang="en-US" dirty="0"/>
              <a:t>의미가 없음을 의미함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Total Error</a:t>
            </a:r>
            <a:r>
              <a:rPr lang="ko-KR" altLang="en-US" dirty="0"/>
              <a:t>가 작을수록 올바른 분류를</a:t>
            </a:r>
            <a:r>
              <a:rPr lang="en-US" altLang="ko-KR" dirty="0"/>
              <a:t>, </a:t>
            </a:r>
            <a:r>
              <a:rPr lang="ko-KR" altLang="en-US" dirty="0"/>
              <a:t>클수록 올바르지 않은 분류를 함을 의미함</a:t>
            </a:r>
          </a:p>
        </p:txBody>
      </p:sp>
    </p:spTree>
    <p:extLst>
      <p:ext uri="{BB962C8B-B14F-4D97-AF65-F5344CB8AC3E}">
        <p14:creationId xmlns:p14="http://schemas.microsoft.com/office/powerpoint/2010/main" val="13062455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8649" y="1064059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AdaBoost </a:t>
            </a:r>
            <a:r>
              <a:rPr lang="ko-KR" altLang="en-US" b="1" spc="-150" dirty="0"/>
              <a:t>예시를 통한 설명 </a:t>
            </a:r>
            <a:r>
              <a:rPr lang="en-US" altLang="ko-KR" b="1" spc="-150" dirty="0"/>
              <a:t>– </a:t>
            </a:r>
            <a:r>
              <a:rPr lang="ko-KR" altLang="en-US" b="1" spc="-150" dirty="0"/>
              <a:t>가중치 </a:t>
            </a:r>
            <a:r>
              <a:rPr lang="en-US" altLang="ko-KR" b="1" spc="-150" dirty="0"/>
              <a:t>(Amount of Say)</a:t>
            </a:r>
            <a:endParaRPr lang="ko-KR" altLang="en-US" b="1" spc="-1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9673D5-D473-43C1-BE23-B7B7C02033C8}"/>
              </a:ext>
            </a:extLst>
          </p:cNvPr>
          <p:cNvSpPr txBox="1"/>
          <p:nvPr/>
        </p:nvSpPr>
        <p:spPr>
          <a:xfrm>
            <a:off x="3131840" y="2420888"/>
            <a:ext cx="5112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앞의 경우</a:t>
            </a:r>
            <a:r>
              <a:rPr lang="en-US" altLang="ko-KR" dirty="0"/>
              <a:t>, Total Error = 1/8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가중치 </a:t>
            </a:r>
            <a:r>
              <a:rPr lang="en-US" altLang="ko-KR" dirty="0"/>
              <a:t>(Amount of Say) = ½log(7) = 0.973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D2C9D9-A3D1-48A7-B066-389E01B36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49" y="1665374"/>
            <a:ext cx="2383267" cy="29305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B431511-96D9-4D7A-9487-749979FA5AD7}"/>
              </a:ext>
            </a:extLst>
          </p:cNvPr>
          <p:cNvSpPr txBox="1"/>
          <p:nvPr/>
        </p:nvSpPr>
        <p:spPr>
          <a:xfrm>
            <a:off x="487092" y="4869460"/>
            <a:ext cx="528949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구한</a:t>
            </a:r>
            <a:r>
              <a:rPr lang="en-US" altLang="ko-KR" dirty="0"/>
              <a:t> </a:t>
            </a:r>
            <a:r>
              <a:rPr lang="ko-KR" altLang="en-US" dirty="0"/>
              <a:t>가중치 </a:t>
            </a:r>
            <a:r>
              <a:rPr lang="en-US" altLang="ko-KR" dirty="0"/>
              <a:t>(Amount of Say)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바탕으로</a:t>
            </a:r>
            <a:endParaRPr lang="en-US" altLang="ko-KR" dirty="0"/>
          </a:p>
          <a:p>
            <a:r>
              <a:rPr lang="ko-KR" altLang="en-US" sz="700" dirty="0"/>
              <a:t> </a:t>
            </a:r>
            <a:endParaRPr lang="en-US" altLang="ko-KR" sz="700" dirty="0"/>
          </a:p>
          <a:p>
            <a:r>
              <a:rPr lang="ko-KR" altLang="en-US" b="1" dirty="0"/>
              <a:t>새로운 </a:t>
            </a:r>
            <a:r>
              <a:rPr lang="en-US" altLang="ko-KR" b="1" dirty="0"/>
              <a:t>Sample Weight (</a:t>
            </a:r>
            <a:r>
              <a:rPr lang="ko-KR" altLang="en-US" b="1" dirty="0"/>
              <a:t>샘플</a:t>
            </a:r>
            <a:r>
              <a:rPr lang="en-US" altLang="ko-KR" b="1" dirty="0"/>
              <a:t> </a:t>
            </a:r>
            <a:r>
              <a:rPr lang="ko-KR" altLang="en-US" b="1" dirty="0"/>
              <a:t>가중치</a:t>
            </a:r>
            <a:r>
              <a:rPr lang="en-US" altLang="ko-KR" b="1" dirty="0"/>
              <a:t>)</a:t>
            </a:r>
            <a:r>
              <a:rPr lang="ko-KR" altLang="en-US" dirty="0"/>
              <a:t>를 설정함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C43506D-ADF5-495F-95F3-E78EEA961B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1" t="-610"/>
          <a:stretch/>
        </p:blipFill>
        <p:spPr>
          <a:xfrm>
            <a:off x="5838685" y="3196907"/>
            <a:ext cx="677531" cy="324273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510C4AE-DA2C-4822-AB0F-968EADF298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3250234"/>
            <a:ext cx="709348" cy="3242735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0D2087D-76B9-4593-8FCD-512C8E64508B}"/>
              </a:ext>
            </a:extLst>
          </p:cNvPr>
          <p:cNvSpPr/>
          <p:nvPr/>
        </p:nvSpPr>
        <p:spPr>
          <a:xfrm>
            <a:off x="6732240" y="4581128"/>
            <a:ext cx="792088" cy="33855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355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700420" y="3429000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97997" y="1427292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01      02      03    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833803" y="2852936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949609" y="2874779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6149859" y="2874779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97997" y="298766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err="1">
                <a:solidFill>
                  <a:schemeClr val="bg1"/>
                </a:solidFill>
                <a:latin typeface="+mj-ea"/>
                <a:ea typeface="+mj-ea"/>
              </a:rPr>
              <a:t>부스팅</a:t>
            </a:r>
            <a:endParaRPr lang="ko-KR" altLang="en-US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00420" y="3573016"/>
            <a:ext cx="1368152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/>
              <a:t>-  </a:t>
            </a:r>
            <a:r>
              <a:rPr lang="en-US" altLang="ko-KR" sz="1100" b="1" spc="-150" dirty="0"/>
              <a:t>Bagging, </a:t>
            </a:r>
            <a:r>
              <a:rPr lang="en-US" altLang="ko-KR" sz="1100" b="1" spc="-150" dirty="0" err="1"/>
              <a:t>Randomforest</a:t>
            </a:r>
            <a:r>
              <a:rPr lang="ko-KR" altLang="en-US" sz="1100" b="1" spc="-150" dirty="0"/>
              <a:t>와 차이</a:t>
            </a:r>
          </a:p>
          <a:p>
            <a:endParaRPr lang="en-US" altLang="ko-KR" sz="1200" b="1" spc="-150" dirty="0"/>
          </a:p>
          <a:p>
            <a:r>
              <a:rPr lang="en-US" altLang="ko-KR" sz="1200" b="1" spc="-150" dirty="0"/>
              <a:t>-  Boosting</a:t>
            </a:r>
            <a:r>
              <a:rPr lang="ko-KR" altLang="en-US" sz="1200" b="1" spc="-150" dirty="0"/>
              <a:t>이란</a:t>
            </a:r>
            <a:r>
              <a:rPr lang="en-US" altLang="ko-KR" sz="1200" b="1" spc="-150" dirty="0"/>
              <a:t>?</a:t>
            </a:r>
          </a:p>
          <a:p>
            <a:pPr>
              <a:buFontTx/>
              <a:buChar char="-"/>
            </a:pP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r>
              <a:rPr lang="en-US" altLang="ko-KR" sz="1200" b="1" spc="-150" dirty="0" err="1"/>
              <a:t>Adaboosting</a:t>
            </a:r>
            <a:r>
              <a:rPr lang="en-US" altLang="ko-KR" sz="1200" b="1" spc="-150" dirty="0"/>
              <a:t>,</a:t>
            </a:r>
          </a:p>
          <a:p>
            <a:r>
              <a:rPr lang="en-US" altLang="ko-KR" sz="1200" b="1" spc="-150" dirty="0"/>
              <a:t>    </a:t>
            </a:r>
            <a:r>
              <a:rPr lang="en-US" altLang="ko-KR" sz="1200" b="1" spc="-150" dirty="0" err="1"/>
              <a:t>Gradientboosting</a:t>
            </a:r>
            <a:endParaRPr lang="ko-KR" altLang="en-US" sz="1200" b="1" spc="-150" dirty="0"/>
          </a:p>
        </p:txBody>
      </p:sp>
      <p:sp>
        <p:nvSpPr>
          <p:cNvPr id="19" name="직사각형 18"/>
          <p:cNvSpPr/>
          <p:nvPr/>
        </p:nvSpPr>
        <p:spPr>
          <a:xfrm>
            <a:off x="3877601" y="3450843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2" name="직사각형 21"/>
          <p:cNvSpPr/>
          <p:nvPr/>
        </p:nvSpPr>
        <p:spPr>
          <a:xfrm>
            <a:off x="6077851" y="3450843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3" name="TextBox 22"/>
          <p:cNvSpPr txBox="1"/>
          <p:nvPr/>
        </p:nvSpPr>
        <p:spPr>
          <a:xfrm>
            <a:off x="3877601" y="3594859"/>
            <a:ext cx="1368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spc="-150" dirty="0"/>
              <a:t>알고리즘</a:t>
            </a: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r>
              <a:rPr lang="ko-KR" altLang="en-US" sz="1200" b="1" spc="-150" dirty="0"/>
              <a:t>예시</a:t>
            </a:r>
          </a:p>
          <a:p>
            <a:endParaRPr lang="en-US" altLang="ko-KR" sz="1200" b="1" spc="-150" dirty="0"/>
          </a:p>
          <a:p>
            <a:endParaRPr lang="en-US" altLang="ko-KR" sz="1200" b="1" spc="-150" dirty="0"/>
          </a:p>
          <a:p>
            <a:pPr>
              <a:buFontTx/>
              <a:buChar char="-"/>
            </a:pPr>
            <a:endParaRPr lang="en-US" altLang="ko-KR" sz="1200" b="1" spc="-150" dirty="0"/>
          </a:p>
          <a:p>
            <a:endParaRPr lang="ko-KR" altLang="en-US" sz="1200" b="1" spc="-150" dirty="0"/>
          </a:p>
        </p:txBody>
      </p:sp>
      <p:sp>
        <p:nvSpPr>
          <p:cNvPr id="26" name="TextBox 25"/>
          <p:cNvSpPr txBox="1"/>
          <p:nvPr/>
        </p:nvSpPr>
        <p:spPr>
          <a:xfrm>
            <a:off x="6077851" y="3594859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/>
              <a:t>- </a:t>
            </a:r>
            <a:r>
              <a:rPr lang="ko-KR" altLang="en-US" sz="1200" b="1" spc="-150" dirty="0"/>
              <a:t>실습</a:t>
            </a:r>
          </a:p>
          <a:p>
            <a:endParaRPr lang="en-US" altLang="ko-KR" sz="1200" b="1" spc="-150" dirty="0"/>
          </a:p>
        </p:txBody>
      </p:sp>
      <p:sp>
        <p:nvSpPr>
          <p:cNvPr id="27" name="TextBox 26"/>
          <p:cNvSpPr txBox="1"/>
          <p:nvPr/>
        </p:nvSpPr>
        <p:spPr>
          <a:xfrm>
            <a:off x="3805593" y="3009503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err="1">
                <a:solidFill>
                  <a:schemeClr val="bg1"/>
                </a:solidFill>
                <a:latin typeface="+mj-ea"/>
              </a:rPr>
              <a:t>Adaboosting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628055" y="3009503"/>
            <a:ext cx="219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i="0" u="none" strike="noStrike" cap="none" spc="-150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ea"/>
                <a:ea typeface="+mj-ea"/>
                <a:cs typeface="굴림" pitchFamily="50" charset="-127"/>
              </a:rPr>
              <a:t>실습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8649" y="1064059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AdaBoost </a:t>
            </a:r>
            <a:r>
              <a:rPr lang="ko-KR" altLang="en-US" b="1" spc="-150" dirty="0"/>
              <a:t>예시를 통한 설명 </a:t>
            </a:r>
            <a:r>
              <a:rPr lang="en-US" altLang="ko-KR" b="1" spc="-150" dirty="0"/>
              <a:t>– Sample Weight (</a:t>
            </a:r>
            <a:r>
              <a:rPr lang="ko-KR" altLang="en-US" b="1" spc="-150" dirty="0"/>
              <a:t>샘플 가중치</a:t>
            </a:r>
            <a:r>
              <a:rPr lang="en-US" altLang="ko-KR" b="1" spc="-150" dirty="0"/>
              <a:t>)</a:t>
            </a:r>
            <a:endParaRPr lang="ko-KR" altLang="en-US" b="1" spc="-1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49782D-6F89-4B23-A226-022CCE6DF075}"/>
              </a:ext>
            </a:extLst>
          </p:cNvPr>
          <p:cNvSpPr txBox="1"/>
          <p:nvPr/>
        </p:nvSpPr>
        <p:spPr>
          <a:xfrm>
            <a:off x="572320" y="1700808"/>
            <a:ext cx="82481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AdaBoost</a:t>
            </a:r>
            <a:r>
              <a:rPr lang="ko-KR" altLang="en-US" dirty="0"/>
              <a:t>는 </a:t>
            </a:r>
            <a:r>
              <a:rPr lang="ko-KR" altLang="en-US" dirty="0" err="1"/>
              <a:t>오분류</a:t>
            </a:r>
            <a:r>
              <a:rPr lang="ko-KR" altLang="en-US" dirty="0"/>
              <a:t> </a:t>
            </a:r>
            <a:r>
              <a:rPr lang="en-US" altLang="ko-KR" dirty="0"/>
              <a:t>(incorrect)</a:t>
            </a:r>
            <a:r>
              <a:rPr lang="ko-KR" altLang="en-US" dirty="0"/>
              <a:t>되는 예시에 더 가중치를 줌으로써 분류하기 힘든 예시의 대부분을 반복적으로 학습하는 </a:t>
            </a:r>
            <a:r>
              <a:rPr lang="en-US" altLang="ko-KR" dirty="0"/>
              <a:t>stump</a:t>
            </a:r>
            <a:r>
              <a:rPr lang="ko-KR" altLang="en-US" dirty="0"/>
              <a:t>를 만든다는 아이디어를 기반으로 함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동등한 가중치에서 시작해서 </a:t>
            </a:r>
            <a:r>
              <a:rPr lang="ko-KR" altLang="en-US" dirty="0" err="1"/>
              <a:t>오분류되는</a:t>
            </a:r>
            <a:r>
              <a:rPr lang="ko-KR" altLang="en-US" dirty="0"/>
              <a:t> 예시에 가중치를 더 줌</a:t>
            </a:r>
            <a:endParaRPr lang="en-US" altLang="ko-KR" dirty="0"/>
          </a:p>
          <a:p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/>
              <a:t> 분류기가 정확하게 예측한 예시는 다음 분류기를 위한</a:t>
            </a:r>
            <a:r>
              <a:rPr lang="en-US" altLang="ko-KR" dirty="0"/>
              <a:t> </a:t>
            </a:r>
            <a:r>
              <a:rPr lang="ko-KR" altLang="en-US" dirty="0"/>
              <a:t>훈련 데이터셋에 나타날 가능성이 적으며</a:t>
            </a:r>
            <a:r>
              <a:rPr lang="en-US" altLang="ko-KR" dirty="0"/>
              <a:t>, </a:t>
            </a:r>
            <a:r>
              <a:rPr lang="ko-KR" altLang="en-US" dirty="0"/>
              <a:t>분류가 정확하지 않은 예시는 좀 더 자주 나타남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Stump</a:t>
            </a:r>
            <a:r>
              <a:rPr lang="ko-KR" altLang="en-US" dirty="0"/>
              <a:t>가 추가되면서 정확도가 낮은 예시를 갖는 데이터에 대한 훈련이 진행됨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원하는 전체 오류율에 도달하거나 성능이 더 이상 향상되지 않을 때까지 과정이 반복됨 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olidFill>
                  <a:schemeClr val="accent2"/>
                </a:solidFill>
                <a:sym typeface="Wingdings" panose="05000000000000000000" pitchFamily="2" charset="2"/>
              </a:rPr>
              <a:t>중요한 점 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: incorrect</a:t>
            </a:r>
            <a:r>
              <a:rPr lang="ko-KR" altLang="en-US" dirty="0">
                <a:solidFill>
                  <a:schemeClr val="accent2"/>
                </a:solidFill>
                <a:sym typeface="Wingdings" panose="05000000000000000000" pitchFamily="2" charset="2"/>
              </a:rPr>
              <a:t>에 높은 가중치를 부여하고 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correct</a:t>
            </a:r>
            <a:r>
              <a:rPr lang="ko-KR" altLang="en-US" dirty="0">
                <a:solidFill>
                  <a:schemeClr val="accent2"/>
                </a:solidFill>
                <a:sym typeface="Wingdings" panose="05000000000000000000" pitchFamily="2" charset="2"/>
              </a:rPr>
              <a:t>에 낮은 가중치 부여</a:t>
            </a:r>
            <a:endParaRPr lang="en-US" altLang="ko-K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8876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8649" y="1064059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AdaBoost </a:t>
            </a:r>
            <a:r>
              <a:rPr lang="ko-KR" altLang="en-US" b="1" spc="-150" dirty="0"/>
              <a:t>예시를 통한 설명 </a:t>
            </a:r>
            <a:r>
              <a:rPr lang="en-US" altLang="ko-KR" b="1" spc="-150" dirty="0"/>
              <a:t>– Sample Weight (</a:t>
            </a:r>
            <a:r>
              <a:rPr lang="ko-KR" altLang="en-US" b="1" spc="-150" dirty="0"/>
              <a:t>샘플 가중치</a:t>
            </a:r>
            <a:r>
              <a:rPr lang="en-US" altLang="ko-KR" b="1" spc="-150" dirty="0"/>
              <a:t>)</a:t>
            </a:r>
            <a:endParaRPr lang="ko-KR" altLang="en-US" b="1" spc="-1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431511-96D9-4D7A-9487-749979FA5AD7}"/>
              </a:ext>
            </a:extLst>
          </p:cNvPr>
          <p:cNvSpPr txBox="1"/>
          <p:nvPr/>
        </p:nvSpPr>
        <p:spPr>
          <a:xfrm>
            <a:off x="572320" y="3406329"/>
            <a:ext cx="5289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New Sample Weight = </a:t>
            </a:r>
            <a:r>
              <a:rPr lang="ko-KR" altLang="en-US" dirty="0"/>
              <a:t>새로운 </a:t>
            </a:r>
            <a:r>
              <a:rPr lang="en-US" altLang="ko-KR" dirty="0"/>
              <a:t>sample weight</a:t>
            </a:r>
          </a:p>
          <a:p>
            <a:r>
              <a:rPr lang="en-US" altLang="ko-KR" dirty="0"/>
              <a:t>- Sample weight = </a:t>
            </a:r>
            <a:r>
              <a:rPr lang="ko-KR" altLang="en-US" dirty="0"/>
              <a:t>기존의 </a:t>
            </a:r>
            <a:r>
              <a:rPr lang="en-US" altLang="ko-KR" dirty="0"/>
              <a:t>sample weight</a:t>
            </a:r>
          </a:p>
          <a:p>
            <a:r>
              <a:rPr lang="en-US" altLang="ko-KR" dirty="0"/>
              <a:t>- Amount of Say = </a:t>
            </a:r>
            <a:r>
              <a:rPr lang="ko-KR" altLang="en-US" dirty="0"/>
              <a:t>앞서 구한 </a:t>
            </a:r>
            <a:r>
              <a:rPr lang="en-US" altLang="ko-KR" dirty="0"/>
              <a:t>amount of say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89600C-E4EB-4D1D-96A4-568A0C5450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418832"/>
            <a:ext cx="4928148" cy="668589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3486D68-9AC6-4FE1-91C4-01E44857014D}"/>
              </a:ext>
            </a:extLst>
          </p:cNvPr>
          <p:cNvSpPr txBox="1"/>
          <p:nvPr/>
        </p:nvSpPr>
        <p:spPr>
          <a:xfrm>
            <a:off x="572320" y="4636295"/>
            <a:ext cx="5289496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여기서의 경우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Sample weight = 1/8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Amount of Say = 0.973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New Sample Weight = (1/8)*exp(0.973) = 0.33</a:t>
            </a:r>
          </a:p>
          <a:p>
            <a:endParaRPr lang="en-US" altLang="ko-KR" sz="700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기존</a:t>
            </a:r>
            <a:r>
              <a:rPr lang="en-US" altLang="ko-KR" dirty="0">
                <a:sym typeface="Wingdings" panose="05000000000000000000" pitchFamily="2" charset="2"/>
              </a:rPr>
              <a:t> sample weight</a:t>
            </a:r>
            <a:r>
              <a:rPr lang="ko-KR" altLang="en-US" dirty="0">
                <a:sym typeface="Wingdings" panose="05000000000000000000" pitchFamily="2" charset="2"/>
              </a:rPr>
              <a:t>인 </a:t>
            </a:r>
            <a:r>
              <a:rPr lang="en-US" altLang="ko-KR" dirty="0">
                <a:sym typeface="Wingdings" panose="05000000000000000000" pitchFamily="2" charset="2"/>
              </a:rPr>
              <a:t>0.125</a:t>
            </a:r>
            <a:r>
              <a:rPr lang="ko-KR" altLang="en-US" dirty="0">
                <a:sym typeface="Wingdings" panose="05000000000000000000" pitchFamily="2" charset="2"/>
              </a:rPr>
              <a:t>보다 커짐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49782D-6F89-4B23-A226-022CCE6DF075}"/>
              </a:ext>
            </a:extLst>
          </p:cNvPr>
          <p:cNvSpPr txBox="1"/>
          <p:nvPr/>
        </p:nvSpPr>
        <p:spPr>
          <a:xfrm>
            <a:off x="572320" y="1700808"/>
            <a:ext cx="745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</a:rPr>
              <a:t>Incorrect</a:t>
            </a:r>
            <a:r>
              <a:rPr lang="ko-KR" altLang="en-US" b="1" dirty="0">
                <a:solidFill>
                  <a:schemeClr val="accent2"/>
                </a:solidFill>
              </a:rPr>
              <a:t>하게 분류된 </a:t>
            </a:r>
            <a:r>
              <a:rPr lang="en-US" altLang="ko-KR" b="1" dirty="0">
                <a:solidFill>
                  <a:schemeClr val="accent2"/>
                </a:solidFill>
              </a:rPr>
              <a:t>sample</a:t>
            </a:r>
            <a:r>
              <a:rPr lang="ko-KR" altLang="en-US" b="1" dirty="0">
                <a:solidFill>
                  <a:schemeClr val="accent2"/>
                </a:solidFill>
              </a:rPr>
              <a:t>의 증가된 </a:t>
            </a:r>
            <a:r>
              <a:rPr lang="en-US" altLang="ko-KR" b="1" dirty="0">
                <a:solidFill>
                  <a:schemeClr val="accent2"/>
                </a:solidFill>
              </a:rPr>
              <a:t>sample weight</a:t>
            </a:r>
            <a:r>
              <a:rPr lang="ko-KR" altLang="en-US" b="1" dirty="0">
                <a:solidFill>
                  <a:schemeClr val="accent2"/>
                </a:solidFill>
              </a:rPr>
              <a:t>을 구하는 공식</a:t>
            </a:r>
          </a:p>
        </p:txBody>
      </p:sp>
    </p:spTree>
    <p:extLst>
      <p:ext uri="{BB962C8B-B14F-4D97-AF65-F5344CB8AC3E}">
        <p14:creationId xmlns:p14="http://schemas.microsoft.com/office/powerpoint/2010/main" val="865675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8649" y="1064059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AdaBoost </a:t>
            </a:r>
            <a:r>
              <a:rPr lang="ko-KR" altLang="en-US" b="1" spc="-150" dirty="0"/>
              <a:t>예시를 통한 설명 </a:t>
            </a:r>
            <a:r>
              <a:rPr lang="en-US" altLang="ko-KR" b="1" spc="-150" dirty="0"/>
              <a:t>– Sample Weight (</a:t>
            </a:r>
            <a:r>
              <a:rPr lang="ko-KR" altLang="en-US" b="1" spc="-150" dirty="0"/>
              <a:t>샘플 가중치</a:t>
            </a:r>
            <a:r>
              <a:rPr lang="en-US" altLang="ko-KR" b="1" spc="-150" dirty="0"/>
              <a:t>)</a:t>
            </a:r>
            <a:endParaRPr lang="ko-KR" altLang="en-US" b="1" spc="-1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431511-96D9-4D7A-9487-749979FA5AD7}"/>
              </a:ext>
            </a:extLst>
          </p:cNvPr>
          <p:cNvSpPr txBox="1"/>
          <p:nvPr/>
        </p:nvSpPr>
        <p:spPr>
          <a:xfrm>
            <a:off x="572320" y="3406329"/>
            <a:ext cx="5289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New Sample Weight = </a:t>
            </a:r>
            <a:r>
              <a:rPr lang="ko-KR" altLang="en-US" dirty="0"/>
              <a:t>새로운 </a:t>
            </a:r>
            <a:r>
              <a:rPr lang="en-US" altLang="ko-KR" dirty="0"/>
              <a:t>sample weight</a:t>
            </a:r>
          </a:p>
          <a:p>
            <a:r>
              <a:rPr lang="en-US" altLang="ko-KR" dirty="0"/>
              <a:t>- Sample weight = </a:t>
            </a:r>
            <a:r>
              <a:rPr lang="ko-KR" altLang="en-US" dirty="0"/>
              <a:t>기존의 </a:t>
            </a:r>
            <a:r>
              <a:rPr lang="en-US" altLang="ko-KR" dirty="0"/>
              <a:t>sample weight</a:t>
            </a:r>
          </a:p>
          <a:p>
            <a:r>
              <a:rPr lang="en-US" altLang="ko-KR" dirty="0"/>
              <a:t>- Amount of Say = </a:t>
            </a:r>
            <a:r>
              <a:rPr lang="ko-KR" altLang="en-US" dirty="0"/>
              <a:t>앞서 구한 </a:t>
            </a:r>
            <a:r>
              <a:rPr lang="en-US" altLang="ko-KR" dirty="0"/>
              <a:t>amount of say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486D68-9AC6-4FE1-91C4-01E44857014D}"/>
              </a:ext>
            </a:extLst>
          </p:cNvPr>
          <p:cNvSpPr txBox="1"/>
          <p:nvPr/>
        </p:nvSpPr>
        <p:spPr>
          <a:xfrm>
            <a:off x="572320" y="4636295"/>
            <a:ext cx="6375944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여기서의 경우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Sample weight = 1/8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Amount of Say = 0.973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New Sample Weight = (1/8)*exp(-0.973) = 0.047 ≒ 0.05</a:t>
            </a:r>
          </a:p>
          <a:p>
            <a:endParaRPr lang="en-US" altLang="ko-KR" sz="700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기존</a:t>
            </a:r>
            <a:r>
              <a:rPr lang="en-US" altLang="ko-KR" dirty="0">
                <a:sym typeface="Wingdings" panose="05000000000000000000" pitchFamily="2" charset="2"/>
              </a:rPr>
              <a:t> sample weight</a:t>
            </a:r>
            <a:r>
              <a:rPr lang="ko-KR" altLang="en-US" dirty="0">
                <a:sym typeface="Wingdings" panose="05000000000000000000" pitchFamily="2" charset="2"/>
              </a:rPr>
              <a:t>인 </a:t>
            </a:r>
            <a:r>
              <a:rPr lang="en-US" altLang="ko-KR" dirty="0">
                <a:sym typeface="Wingdings" panose="05000000000000000000" pitchFamily="2" charset="2"/>
              </a:rPr>
              <a:t>0.125</a:t>
            </a:r>
            <a:r>
              <a:rPr lang="ko-KR" altLang="en-US" dirty="0">
                <a:sym typeface="Wingdings" panose="05000000000000000000" pitchFamily="2" charset="2"/>
              </a:rPr>
              <a:t>보다 </a:t>
            </a:r>
            <a:r>
              <a:rPr lang="ko-KR" altLang="en-US" dirty="0" err="1">
                <a:sym typeface="Wingdings" panose="05000000000000000000" pitchFamily="2" charset="2"/>
              </a:rPr>
              <a:t>작아짐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49782D-6F89-4B23-A226-022CCE6DF075}"/>
              </a:ext>
            </a:extLst>
          </p:cNvPr>
          <p:cNvSpPr txBox="1"/>
          <p:nvPr/>
        </p:nvSpPr>
        <p:spPr>
          <a:xfrm>
            <a:off x="572320" y="1700808"/>
            <a:ext cx="745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</a:rPr>
              <a:t>Correct</a:t>
            </a:r>
            <a:r>
              <a:rPr lang="ko-KR" altLang="en-US" b="1" dirty="0">
                <a:solidFill>
                  <a:schemeClr val="accent2"/>
                </a:solidFill>
              </a:rPr>
              <a:t>하게 분류된 </a:t>
            </a:r>
            <a:r>
              <a:rPr lang="en-US" altLang="ko-KR" b="1" dirty="0">
                <a:solidFill>
                  <a:schemeClr val="accent2"/>
                </a:solidFill>
              </a:rPr>
              <a:t>sample</a:t>
            </a:r>
            <a:r>
              <a:rPr lang="ko-KR" altLang="en-US" b="1" dirty="0">
                <a:solidFill>
                  <a:schemeClr val="accent2"/>
                </a:solidFill>
              </a:rPr>
              <a:t>의 감소된 </a:t>
            </a:r>
            <a:r>
              <a:rPr lang="en-US" altLang="ko-KR" b="1" dirty="0">
                <a:solidFill>
                  <a:schemeClr val="accent2"/>
                </a:solidFill>
              </a:rPr>
              <a:t>sample weight</a:t>
            </a:r>
            <a:r>
              <a:rPr lang="ko-KR" altLang="en-US" b="1" dirty="0">
                <a:solidFill>
                  <a:schemeClr val="accent2"/>
                </a:solidFill>
              </a:rPr>
              <a:t>을 구하는 공식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C61515-CAE5-4A4E-A235-65C188B997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403940"/>
            <a:ext cx="4857719" cy="668589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1267735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8649" y="1064059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AdaBoost </a:t>
            </a:r>
            <a:r>
              <a:rPr lang="ko-KR" altLang="en-US" b="1" spc="-150" dirty="0"/>
              <a:t>예시를 통한 설명 </a:t>
            </a:r>
            <a:r>
              <a:rPr lang="en-US" altLang="ko-KR" b="1" spc="-150" dirty="0"/>
              <a:t>– </a:t>
            </a:r>
            <a:r>
              <a:rPr lang="ko-KR" altLang="en-US" b="1" spc="-150" dirty="0"/>
              <a:t>정규화 </a:t>
            </a:r>
            <a:r>
              <a:rPr lang="en-US" altLang="ko-KR" b="1" spc="-150" dirty="0"/>
              <a:t>(Normalized</a:t>
            </a:r>
            <a:r>
              <a:rPr lang="ko-KR" altLang="en-US" b="1" spc="-150" dirty="0"/>
              <a:t> </a:t>
            </a:r>
            <a:r>
              <a:rPr lang="en-US" altLang="ko-KR" b="1" spc="-150" dirty="0"/>
              <a:t>Weight)</a:t>
            </a:r>
            <a:endParaRPr lang="ko-KR" altLang="en-US" b="1" spc="-1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7F5225-9CF9-4CBE-B124-C832EF46A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33" y="1597337"/>
            <a:ext cx="4700255" cy="3453666"/>
          </a:xfrm>
          <a:prstGeom prst="rect">
            <a:avLst/>
          </a:prstGeom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3D533CB5-037E-4BDF-9472-339C13417064}"/>
              </a:ext>
            </a:extLst>
          </p:cNvPr>
          <p:cNvSpPr/>
          <p:nvPr/>
        </p:nvSpPr>
        <p:spPr>
          <a:xfrm>
            <a:off x="4211960" y="5192596"/>
            <a:ext cx="216024" cy="46865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09C0F6-5BE0-4601-BF6B-24932DDE0F09}"/>
              </a:ext>
            </a:extLst>
          </p:cNvPr>
          <p:cNvSpPr/>
          <p:nvPr/>
        </p:nvSpPr>
        <p:spPr>
          <a:xfrm>
            <a:off x="3995936" y="1988840"/>
            <a:ext cx="576064" cy="30243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BE1636-66C2-4AEB-8ADD-97C1508D05B3}"/>
              </a:ext>
            </a:extLst>
          </p:cNvPr>
          <p:cNvSpPr txBox="1"/>
          <p:nvPr/>
        </p:nvSpPr>
        <p:spPr>
          <a:xfrm>
            <a:off x="3491880" y="5857250"/>
            <a:ext cx="1712102" cy="64633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합이 </a:t>
            </a:r>
            <a:r>
              <a:rPr lang="en-US" altLang="ko-KR" dirty="0"/>
              <a:t>1</a:t>
            </a:r>
            <a:r>
              <a:rPr lang="ko-KR" altLang="en-US" dirty="0"/>
              <a:t>이 아님</a:t>
            </a:r>
            <a:endParaRPr lang="en-US" altLang="ko-KR" dirty="0"/>
          </a:p>
          <a:p>
            <a:r>
              <a:rPr lang="ko-KR" altLang="en-US" dirty="0"/>
              <a:t>합 </a:t>
            </a:r>
            <a:r>
              <a:rPr lang="en-US" altLang="ko-KR" dirty="0"/>
              <a:t>= 0.68</a:t>
            </a:r>
            <a:endParaRPr lang="ko-KR" altLang="en-US" dirty="0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391158F7-BFA5-4942-BA85-72517B4E75CB}"/>
              </a:ext>
            </a:extLst>
          </p:cNvPr>
          <p:cNvSpPr/>
          <p:nvPr/>
        </p:nvSpPr>
        <p:spPr>
          <a:xfrm rot="16200000">
            <a:off x="5597814" y="1934534"/>
            <a:ext cx="216024" cy="468652"/>
          </a:xfrm>
          <a:prstGeom prst="downArrow">
            <a:avLst/>
          </a:prstGeom>
          <a:solidFill>
            <a:srgbClr val="E21D11"/>
          </a:solidFill>
          <a:ln>
            <a:solidFill>
              <a:srgbClr val="E01F0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352A44-3CD7-4EB3-BF83-C43BBCDC09D6}"/>
              </a:ext>
            </a:extLst>
          </p:cNvPr>
          <p:cNvSpPr txBox="1"/>
          <p:nvPr/>
        </p:nvSpPr>
        <p:spPr>
          <a:xfrm>
            <a:off x="6103779" y="1617035"/>
            <a:ext cx="2500669" cy="440120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&lt; </a:t>
            </a:r>
            <a:r>
              <a:rPr lang="ko-KR" altLang="en-US" dirty="0"/>
              <a:t>정규화 </a:t>
            </a:r>
            <a:r>
              <a:rPr lang="en-US" altLang="ko-KR" dirty="0"/>
              <a:t>&gt;</a:t>
            </a:r>
          </a:p>
          <a:p>
            <a:endParaRPr lang="en-US" altLang="ko-KR" sz="1000" dirty="0"/>
          </a:p>
          <a:p>
            <a:r>
              <a:rPr lang="en-US" altLang="ko-KR" dirty="0"/>
              <a:t>- </a:t>
            </a:r>
            <a:r>
              <a:rPr lang="ko-KR" altLang="en-US" dirty="0"/>
              <a:t>모든 </a:t>
            </a:r>
            <a:r>
              <a:rPr lang="en-US" altLang="ko-KR" dirty="0"/>
              <a:t>New Weight</a:t>
            </a:r>
            <a:r>
              <a:rPr lang="ko-KR" altLang="en-US" dirty="0"/>
              <a:t>을 </a:t>
            </a:r>
            <a:r>
              <a:rPr lang="en-US" altLang="ko-KR" dirty="0"/>
              <a:t>0.68</a:t>
            </a:r>
            <a:r>
              <a:rPr lang="ko-KR" altLang="en-US" dirty="0"/>
              <a:t>로 나눠 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0.05/0.68 = 0.07</a:t>
            </a:r>
          </a:p>
          <a:p>
            <a:r>
              <a:rPr lang="en-US" altLang="ko-KR" dirty="0"/>
              <a:t>0.33/0.68 = 0.49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Normalized Weight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합이 </a:t>
            </a:r>
            <a:r>
              <a:rPr lang="en-US" altLang="ko-KR" dirty="0"/>
              <a:t>1</a:t>
            </a:r>
            <a:r>
              <a:rPr lang="ko-KR" altLang="en-US" dirty="0"/>
              <a:t>이 됨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반올림 현상 때문에 다 더하면 </a:t>
            </a:r>
            <a:r>
              <a:rPr lang="en-US" altLang="ko-KR" dirty="0"/>
              <a:t>1</a:t>
            </a:r>
            <a:r>
              <a:rPr lang="ko-KR" altLang="en-US" dirty="0"/>
              <a:t>이 되지는 않지만 반올림 하지 않으면 합이 </a:t>
            </a:r>
            <a:r>
              <a:rPr lang="en-US" altLang="ko-KR" dirty="0"/>
              <a:t>1</a:t>
            </a:r>
            <a:r>
              <a:rPr lang="ko-KR" altLang="en-US" dirty="0"/>
              <a:t>이 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459441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8649" y="1064059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AdaBoost </a:t>
            </a:r>
            <a:r>
              <a:rPr lang="ko-KR" altLang="en-US" b="1" spc="-150" dirty="0"/>
              <a:t>예시를 통한 설명 </a:t>
            </a:r>
            <a:r>
              <a:rPr lang="en-US" altLang="ko-KR" b="1" spc="-150" dirty="0"/>
              <a:t>– Sampling (</a:t>
            </a:r>
            <a:r>
              <a:rPr lang="ko-KR" altLang="en-US" b="1" spc="-150" dirty="0"/>
              <a:t>새로운 샘플 생성</a:t>
            </a:r>
            <a:r>
              <a:rPr lang="en-US" altLang="ko-KR" b="1" spc="-150" dirty="0"/>
              <a:t>)</a:t>
            </a:r>
            <a:endParaRPr lang="ko-KR" altLang="en-US" b="1" spc="-15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21279A-F06D-4C68-BEB1-D90A14030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604323"/>
            <a:ext cx="3230116" cy="33497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D0602BD-FF98-48B9-BDA9-90172FF5E918}"/>
              </a:ext>
            </a:extLst>
          </p:cNvPr>
          <p:cNvSpPr txBox="1"/>
          <p:nvPr/>
        </p:nvSpPr>
        <p:spPr>
          <a:xfrm>
            <a:off x="4139952" y="1590321"/>
            <a:ext cx="475252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0~1 </a:t>
            </a:r>
            <a:r>
              <a:rPr lang="ko-KR" altLang="en-US" dirty="0"/>
              <a:t>까지의 숫자를 랜덤하게 추출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0~0.07 </a:t>
            </a:r>
            <a:r>
              <a:rPr lang="ko-KR" altLang="en-US" dirty="0"/>
              <a:t>사이 </a:t>
            </a:r>
            <a:r>
              <a:rPr lang="en-US" altLang="ko-KR" dirty="0"/>
              <a:t>: </a:t>
            </a:r>
            <a:r>
              <a:rPr lang="ko-KR" altLang="en-US" dirty="0"/>
              <a:t>첫 번째 샘플 선택</a:t>
            </a:r>
            <a:endParaRPr lang="en-US" altLang="ko-KR" dirty="0"/>
          </a:p>
          <a:p>
            <a:r>
              <a:rPr lang="en-US" altLang="ko-KR" dirty="0"/>
              <a:t>0.07~0.14 </a:t>
            </a:r>
            <a:r>
              <a:rPr lang="ko-KR" altLang="en-US" dirty="0"/>
              <a:t>사이 </a:t>
            </a:r>
            <a:r>
              <a:rPr lang="en-US" altLang="ko-KR" dirty="0"/>
              <a:t>: </a:t>
            </a:r>
            <a:r>
              <a:rPr lang="ko-KR" altLang="en-US" dirty="0"/>
              <a:t>두 번째 샘플 선택</a:t>
            </a:r>
            <a:endParaRPr lang="en-US" altLang="ko-KR" dirty="0"/>
          </a:p>
          <a:p>
            <a:r>
              <a:rPr lang="en-US" altLang="ko-KR" dirty="0"/>
              <a:t>0.14~0.21 </a:t>
            </a:r>
            <a:r>
              <a:rPr lang="ko-KR" altLang="en-US" dirty="0"/>
              <a:t>사이 </a:t>
            </a:r>
            <a:r>
              <a:rPr lang="en-US" altLang="ko-KR" dirty="0"/>
              <a:t>: </a:t>
            </a:r>
            <a:r>
              <a:rPr lang="ko-KR" altLang="en-US" dirty="0"/>
              <a:t>세 번째 샘플 선택</a:t>
            </a:r>
            <a:endParaRPr lang="en-US" altLang="ko-KR" dirty="0"/>
          </a:p>
          <a:p>
            <a:r>
              <a:rPr lang="en-US" altLang="ko-KR" dirty="0"/>
              <a:t>0.21~0.70 </a:t>
            </a:r>
            <a:r>
              <a:rPr lang="ko-KR" altLang="en-US" dirty="0"/>
              <a:t>사이 </a:t>
            </a:r>
            <a:r>
              <a:rPr lang="en-US" altLang="ko-KR" dirty="0"/>
              <a:t>: </a:t>
            </a:r>
            <a:r>
              <a:rPr lang="ko-KR" altLang="en-US" dirty="0"/>
              <a:t>네 번째 샘플 선택</a:t>
            </a:r>
            <a:endParaRPr lang="en-US" altLang="ko-KR" dirty="0"/>
          </a:p>
          <a:p>
            <a:r>
              <a:rPr lang="en-US" altLang="ko-KR" dirty="0"/>
              <a:t>0.70~0.77 </a:t>
            </a:r>
            <a:r>
              <a:rPr lang="ko-KR" altLang="en-US" dirty="0"/>
              <a:t>사이 </a:t>
            </a:r>
            <a:r>
              <a:rPr lang="en-US" altLang="ko-KR" dirty="0"/>
              <a:t>: </a:t>
            </a:r>
            <a:r>
              <a:rPr lang="ko-KR" altLang="en-US" dirty="0"/>
              <a:t>다섯 번째 샘플 선택</a:t>
            </a:r>
            <a:endParaRPr lang="en-US" altLang="ko-KR" dirty="0"/>
          </a:p>
          <a:p>
            <a:r>
              <a:rPr lang="en-US" altLang="ko-KR" dirty="0"/>
              <a:t>0.77~0.84 </a:t>
            </a:r>
            <a:r>
              <a:rPr lang="ko-KR" altLang="en-US" dirty="0"/>
              <a:t>사이 </a:t>
            </a:r>
            <a:r>
              <a:rPr lang="en-US" altLang="ko-KR" dirty="0"/>
              <a:t>: </a:t>
            </a:r>
            <a:r>
              <a:rPr lang="ko-KR" altLang="en-US" dirty="0"/>
              <a:t>여섯 번째 샘플 선택</a:t>
            </a:r>
            <a:endParaRPr lang="en-US" altLang="ko-KR" dirty="0"/>
          </a:p>
          <a:p>
            <a:r>
              <a:rPr lang="en-US" altLang="ko-KR" dirty="0"/>
              <a:t>0.84~0.91</a:t>
            </a:r>
            <a:r>
              <a:rPr lang="ko-KR" altLang="en-US" dirty="0"/>
              <a:t> 사이 </a:t>
            </a:r>
            <a:r>
              <a:rPr lang="en-US" altLang="ko-KR" dirty="0"/>
              <a:t>: </a:t>
            </a:r>
            <a:r>
              <a:rPr lang="ko-KR" altLang="en-US" dirty="0"/>
              <a:t>일곱 번째 샘플 선택</a:t>
            </a:r>
            <a:endParaRPr lang="en-US" altLang="ko-KR" dirty="0"/>
          </a:p>
          <a:p>
            <a:r>
              <a:rPr lang="en-US" altLang="ko-KR" dirty="0"/>
              <a:t>0.91~1.00 </a:t>
            </a:r>
            <a:r>
              <a:rPr lang="ko-KR" altLang="en-US" dirty="0"/>
              <a:t>사이 </a:t>
            </a:r>
            <a:r>
              <a:rPr lang="en-US" altLang="ko-KR" dirty="0"/>
              <a:t>: </a:t>
            </a:r>
            <a:r>
              <a:rPr lang="ko-KR" altLang="en-US" dirty="0"/>
              <a:t>여덟 번째 샘플 선택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범위가 만들어지는 방식 </a:t>
            </a:r>
            <a:endParaRPr lang="en-US" altLang="ko-KR" dirty="0"/>
          </a:p>
          <a:p>
            <a:r>
              <a:rPr lang="en-US" altLang="ko-KR" dirty="0"/>
              <a:t>: </a:t>
            </a:r>
            <a:r>
              <a:rPr lang="ko-KR" altLang="en-US" dirty="0"/>
              <a:t>시작하는 값에 </a:t>
            </a:r>
            <a:r>
              <a:rPr lang="en-US" altLang="ko-KR" dirty="0"/>
              <a:t>Sample Weight</a:t>
            </a:r>
            <a:r>
              <a:rPr lang="ko-KR" altLang="en-US" dirty="0"/>
              <a:t>을 더함</a:t>
            </a:r>
            <a:endParaRPr lang="en-US" altLang="ko-KR" dirty="0"/>
          </a:p>
          <a:p>
            <a:r>
              <a:rPr lang="ko-KR" altLang="en-US" dirty="0"/>
              <a:t>즉 </a:t>
            </a:r>
            <a:r>
              <a:rPr lang="en-US" altLang="ko-KR" dirty="0"/>
              <a:t>0.07~0.14</a:t>
            </a:r>
            <a:r>
              <a:rPr lang="ko-KR" altLang="en-US" dirty="0"/>
              <a:t>는 </a:t>
            </a:r>
            <a:r>
              <a:rPr lang="en-US" altLang="ko-KR" dirty="0"/>
              <a:t>0.07~(0.07+0.07)</a:t>
            </a:r>
            <a:r>
              <a:rPr lang="ko-KR" altLang="en-US" dirty="0"/>
              <a:t>을 의미함</a:t>
            </a:r>
            <a:endParaRPr lang="en-US" altLang="ko-KR" dirty="0"/>
          </a:p>
          <a:p>
            <a:r>
              <a:rPr lang="en-US" altLang="ko-KR" dirty="0"/>
              <a:t>0.21~0.70</a:t>
            </a:r>
            <a:r>
              <a:rPr lang="ko-KR" altLang="en-US" dirty="0"/>
              <a:t>은 </a:t>
            </a:r>
            <a:r>
              <a:rPr lang="en-US" altLang="ko-KR" dirty="0"/>
              <a:t>0.21~(0.21+0.49)</a:t>
            </a:r>
            <a:r>
              <a:rPr lang="ko-KR" altLang="en-US" dirty="0"/>
              <a:t>를 의미함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51456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8649" y="1064059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AdaBoost </a:t>
            </a:r>
            <a:r>
              <a:rPr lang="ko-KR" altLang="en-US" b="1" spc="-150" dirty="0"/>
              <a:t>예시를 통한 설명 </a:t>
            </a:r>
            <a:r>
              <a:rPr lang="en-US" altLang="ko-KR" b="1" spc="-150" dirty="0"/>
              <a:t>– Sampling (</a:t>
            </a:r>
            <a:r>
              <a:rPr lang="ko-KR" altLang="en-US" b="1" spc="-150" dirty="0"/>
              <a:t>새로운 샘플 생성</a:t>
            </a:r>
            <a:r>
              <a:rPr lang="en-US" altLang="ko-KR" b="1" spc="-150" dirty="0"/>
              <a:t>)</a:t>
            </a:r>
            <a:endParaRPr lang="ko-KR" altLang="en-US" b="1" spc="-1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42CEB6-415B-4975-B0DF-DFA45BC042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0" y="1596363"/>
            <a:ext cx="6120680" cy="30300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91F104-C2ED-4550-B498-826176033638}"/>
              </a:ext>
            </a:extLst>
          </p:cNvPr>
          <p:cNvSpPr txBox="1"/>
          <p:nvPr/>
        </p:nvSpPr>
        <p:spPr>
          <a:xfrm>
            <a:off x="578649" y="4883095"/>
            <a:ext cx="776289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0~1 </a:t>
            </a:r>
            <a:r>
              <a:rPr lang="ko-KR" altLang="en-US" dirty="0"/>
              <a:t>까지의 숫자를 랜덤하게 추출한 후 새로운 </a:t>
            </a:r>
            <a:r>
              <a:rPr lang="en-US" altLang="ko-KR" dirty="0"/>
              <a:t>sample</a:t>
            </a:r>
            <a:r>
              <a:rPr lang="ko-KR" altLang="en-US" dirty="0"/>
              <a:t>을 생성한 결과 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Incorrect</a:t>
            </a:r>
            <a:r>
              <a:rPr lang="ko-KR" altLang="en-US" dirty="0"/>
              <a:t>에 해당하는 새로운 샘플이 </a:t>
            </a:r>
            <a:r>
              <a:rPr lang="en-US" altLang="ko-KR" dirty="0"/>
              <a:t>4</a:t>
            </a:r>
            <a:r>
              <a:rPr lang="ko-KR" altLang="en-US" dirty="0"/>
              <a:t>번 나옴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sz="700" dirty="0"/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범위가 넓어 나올 확률이 높기 때문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993911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516" y="56669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8649" y="1064059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AdaBoost </a:t>
            </a:r>
            <a:r>
              <a:rPr lang="ko-KR" altLang="en-US" b="1" spc="-150" dirty="0"/>
              <a:t>예시를 통한 설명 </a:t>
            </a:r>
            <a:r>
              <a:rPr lang="en-US" altLang="ko-KR" b="1" spc="-150" dirty="0"/>
              <a:t>– </a:t>
            </a:r>
            <a:r>
              <a:rPr lang="ko-KR" altLang="en-US" b="1" spc="-150" dirty="0"/>
              <a:t>반복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91F104-C2ED-4550-B498-826176033638}"/>
              </a:ext>
            </a:extLst>
          </p:cNvPr>
          <p:cNvSpPr txBox="1"/>
          <p:nvPr/>
        </p:nvSpPr>
        <p:spPr>
          <a:xfrm>
            <a:off x="4684396" y="1670195"/>
            <a:ext cx="417117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 </a:t>
            </a:r>
            <a:r>
              <a:rPr lang="ko-KR" altLang="en-US" dirty="0"/>
              <a:t>원래의 테이블은 지우고 샘플링한 </a:t>
            </a:r>
            <a:endParaRPr lang="en-US" altLang="ko-KR" dirty="0"/>
          </a:p>
          <a:p>
            <a:r>
              <a:rPr lang="ko-KR" altLang="en-US" dirty="0"/>
              <a:t>   새로운 테이블을 사용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모든 샘플의 </a:t>
            </a:r>
            <a:r>
              <a:rPr lang="en-US" altLang="ko-KR" dirty="0"/>
              <a:t>Sample Weight</a:t>
            </a:r>
            <a:r>
              <a:rPr lang="ko-KR" altLang="en-US" dirty="0"/>
              <a:t>은 다시 동등하게 </a:t>
            </a:r>
            <a:r>
              <a:rPr lang="en-US" altLang="ko-KR" dirty="0"/>
              <a:t>1/8</a:t>
            </a:r>
            <a:r>
              <a:rPr lang="ko-KR" altLang="en-US" dirty="0"/>
              <a:t>로 주어짐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Sample Weight</a:t>
            </a:r>
            <a:r>
              <a:rPr lang="ko-KR" altLang="en-US" dirty="0"/>
              <a:t>은 똑같아도 첫 </a:t>
            </a:r>
            <a:r>
              <a:rPr lang="en-US" altLang="ko-KR" dirty="0"/>
              <a:t>Stump</a:t>
            </a:r>
            <a:r>
              <a:rPr lang="ko-KR" altLang="en-US" dirty="0"/>
              <a:t>에서 잘못 분류했던 </a:t>
            </a:r>
            <a:r>
              <a:rPr lang="en-US" altLang="ko-KR" dirty="0"/>
              <a:t>sample</a:t>
            </a:r>
            <a:r>
              <a:rPr lang="ko-KR" altLang="en-US" dirty="0"/>
              <a:t>이 </a:t>
            </a:r>
            <a:r>
              <a:rPr lang="en-US" altLang="ko-KR" dirty="0"/>
              <a:t>4</a:t>
            </a:r>
            <a:r>
              <a:rPr lang="ko-KR" altLang="en-US" dirty="0"/>
              <a:t>번이나 포함되어 있어 </a:t>
            </a:r>
            <a:r>
              <a:rPr lang="ko-KR" altLang="en-US" dirty="0">
                <a:solidFill>
                  <a:srgbClr val="C00000"/>
                </a:solidFill>
              </a:rPr>
              <a:t>실질적으로는 </a:t>
            </a:r>
            <a:r>
              <a:rPr lang="en-US" altLang="ko-KR" dirty="0">
                <a:solidFill>
                  <a:srgbClr val="C00000"/>
                </a:solidFill>
              </a:rPr>
              <a:t>4/8</a:t>
            </a:r>
            <a:r>
              <a:rPr lang="ko-KR" altLang="en-US" dirty="0">
                <a:solidFill>
                  <a:srgbClr val="C00000"/>
                </a:solidFill>
              </a:rPr>
              <a:t>의 </a:t>
            </a:r>
            <a:r>
              <a:rPr lang="en-US" altLang="ko-KR" dirty="0">
                <a:solidFill>
                  <a:srgbClr val="C00000"/>
                </a:solidFill>
              </a:rPr>
              <a:t>weight</a:t>
            </a:r>
            <a:r>
              <a:rPr lang="ko-KR" altLang="en-US" dirty="0">
                <a:solidFill>
                  <a:srgbClr val="C00000"/>
                </a:solidFill>
              </a:rPr>
              <a:t>을 갖는 셈</a:t>
            </a:r>
            <a:endParaRPr lang="en-US" altLang="ko-KR" dirty="0">
              <a:solidFill>
                <a:srgbClr val="C00000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1000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이는 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처음에 잘못 분류한 샘플의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weight</a:t>
            </a: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을 높여서 제대로 분류하기 위함</a:t>
            </a:r>
            <a:endParaRPr lang="en-US" altLang="ko-KR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앞의 과정을 반복함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3C710C-2813-4DDC-A8ED-C39171D96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7347"/>
            <a:ext cx="4171173" cy="43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913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8649" y="1064059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AdaBoost </a:t>
            </a:r>
            <a:r>
              <a:rPr lang="ko-KR" altLang="en-US" b="1" spc="-150" dirty="0"/>
              <a:t>예시를 통한 설명 </a:t>
            </a:r>
            <a:r>
              <a:rPr lang="en-US" altLang="ko-KR" b="1" spc="-150" dirty="0"/>
              <a:t>– </a:t>
            </a:r>
            <a:r>
              <a:rPr lang="ko-KR" altLang="en-US" b="1" spc="-150" dirty="0"/>
              <a:t>최종 분류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91F104-C2ED-4550-B498-826176033638}"/>
              </a:ext>
            </a:extLst>
          </p:cNvPr>
          <p:cNvSpPr txBox="1"/>
          <p:nvPr/>
        </p:nvSpPr>
        <p:spPr>
          <a:xfrm>
            <a:off x="4716016" y="1556792"/>
            <a:ext cx="417117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위의 과정을 반복하면 그림과 같이 각 </a:t>
            </a:r>
            <a:r>
              <a:rPr lang="en-US" altLang="ko-KR" dirty="0"/>
              <a:t>Stump </a:t>
            </a:r>
            <a:r>
              <a:rPr lang="ko-KR" altLang="en-US" dirty="0"/>
              <a:t>마다의 </a:t>
            </a:r>
            <a:r>
              <a:rPr lang="en-US" altLang="ko-KR" dirty="0"/>
              <a:t>Amount of Say</a:t>
            </a:r>
            <a:r>
              <a:rPr lang="ko-KR" altLang="en-US" dirty="0"/>
              <a:t>가 계산됨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왼쪽은 심장병이 있다고 판단한 </a:t>
            </a:r>
            <a:r>
              <a:rPr lang="en-US" altLang="ko-KR" dirty="0"/>
              <a:t>Stump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/>
              <a:t>오른쪽은 없다고 판단한 </a:t>
            </a:r>
            <a:r>
              <a:rPr lang="en-US" altLang="ko-KR" dirty="0"/>
              <a:t>Stump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심장병이</a:t>
            </a:r>
            <a:r>
              <a:rPr lang="en-US" altLang="ko-KR" dirty="0"/>
              <a:t> </a:t>
            </a:r>
            <a:r>
              <a:rPr lang="ko-KR" altLang="en-US" dirty="0"/>
              <a:t>있다는 쪽의 </a:t>
            </a:r>
            <a:r>
              <a:rPr lang="en-US" altLang="ko-KR" dirty="0"/>
              <a:t>Total Amount of Say</a:t>
            </a:r>
            <a:r>
              <a:rPr lang="ko-KR" altLang="en-US" dirty="0"/>
              <a:t>가 더 크므로 최종적으로 </a:t>
            </a:r>
            <a:r>
              <a:rPr lang="en-US" altLang="ko-KR" dirty="0"/>
              <a:t>Heart Disease</a:t>
            </a:r>
            <a:r>
              <a:rPr lang="ko-KR" altLang="en-US" dirty="0"/>
              <a:t>가 있다고 분류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5D89664-5E0F-48E7-BD9A-8EDC321C6B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58"/>
          <a:stretch/>
        </p:blipFill>
        <p:spPr>
          <a:xfrm>
            <a:off x="323528" y="1686482"/>
            <a:ext cx="3455876" cy="25403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061D19-38A1-4184-A538-E595FAA06E4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80" t="17862" b="14083"/>
          <a:stretch/>
        </p:blipFill>
        <p:spPr>
          <a:xfrm>
            <a:off x="2614301" y="2478220"/>
            <a:ext cx="2096424" cy="191843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C528E5E-DF1D-409D-9F39-1D06F1BF7EEF}"/>
              </a:ext>
            </a:extLst>
          </p:cNvPr>
          <p:cNvSpPr/>
          <p:nvPr/>
        </p:nvSpPr>
        <p:spPr>
          <a:xfrm>
            <a:off x="2609011" y="2499184"/>
            <a:ext cx="882870" cy="281743"/>
          </a:xfrm>
          <a:prstGeom prst="rect">
            <a:avLst/>
          </a:prstGeom>
          <a:noFill/>
          <a:ln w="28575">
            <a:solidFill>
              <a:srgbClr val="E01F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F9A644-7E19-41E9-B62F-B3066D48191C}"/>
              </a:ext>
            </a:extLst>
          </p:cNvPr>
          <p:cNvSpPr txBox="1"/>
          <p:nvPr/>
        </p:nvSpPr>
        <p:spPr>
          <a:xfrm>
            <a:off x="362177" y="4979319"/>
            <a:ext cx="8525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각 </a:t>
            </a:r>
            <a:r>
              <a:rPr lang="en-US" altLang="ko-KR" dirty="0"/>
              <a:t>Stump</a:t>
            </a:r>
            <a:r>
              <a:rPr lang="ko-KR" altLang="en-US" dirty="0"/>
              <a:t>의 </a:t>
            </a:r>
            <a:r>
              <a:rPr lang="ko-KR" altLang="en-US" dirty="0" err="1"/>
              <a:t>분류력은</a:t>
            </a:r>
            <a:r>
              <a:rPr lang="ko-KR" altLang="en-US" dirty="0"/>
              <a:t> 약하지만 여러 </a:t>
            </a:r>
            <a:r>
              <a:rPr lang="en-US" altLang="ko-KR" dirty="0"/>
              <a:t>Stump</a:t>
            </a:r>
            <a:r>
              <a:rPr lang="ko-KR" altLang="en-US" dirty="0"/>
              <a:t>의 결과를 종합하면 </a:t>
            </a:r>
            <a:r>
              <a:rPr lang="en-US" altLang="ko-KR" dirty="0">
                <a:solidFill>
                  <a:srgbClr val="C00000"/>
                </a:solidFill>
              </a:rPr>
              <a:t>‘</a:t>
            </a:r>
            <a:r>
              <a:rPr lang="ko-KR" altLang="en-US" dirty="0">
                <a:solidFill>
                  <a:srgbClr val="C00000"/>
                </a:solidFill>
              </a:rPr>
              <a:t>강한 </a:t>
            </a:r>
            <a:r>
              <a:rPr lang="ko-KR" altLang="en-US" dirty="0" err="1">
                <a:solidFill>
                  <a:srgbClr val="C00000"/>
                </a:solidFill>
              </a:rPr>
              <a:t>학습기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>
                <a:solidFill>
                  <a:srgbClr val="C00000"/>
                </a:solidFill>
              </a:rPr>
              <a:t>(Strong Learner)’</a:t>
            </a:r>
            <a:r>
              <a:rPr lang="ko-KR" altLang="en-US" dirty="0">
                <a:solidFill>
                  <a:srgbClr val="C00000"/>
                </a:solidFill>
              </a:rPr>
              <a:t>가 됨</a:t>
            </a:r>
            <a:endParaRPr lang="en-US" altLang="ko-KR" dirty="0">
              <a:solidFill>
                <a:srgbClr val="C00000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각</a:t>
            </a:r>
            <a:r>
              <a:rPr lang="en-US" altLang="ko-KR" dirty="0"/>
              <a:t> Stump</a:t>
            </a:r>
            <a:r>
              <a:rPr lang="ko-KR" altLang="en-US" dirty="0"/>
              <a:t>의 </a:t>
            </a:r>
            <a:r>
              <a:rPr lang="en-US" altLang="ko-KR" dirty="0"/>
              <a:t>Amount of Say</a:t>
            </a:r>
            <a:r>
              <a:rPr lang="ko-KR" altLang="en-US" dirty="0"/>
              <a:t>를 합한 </a:t>
            </a:r>
            <a:r>
              <a:rPr lang="en-US" altLang="ko-KR" dirty="0">
                <a:solidFill>
                  <a:srgbClr val="C00000"/>
                </a:solidFill>
              </a:rPr>
              <a:t>Total Amount of Say</a:t>
            </a:r>
            <a:r>
              <a:rPr lang="ko-KR" altLang="en-US" dirty="0">
                <a:solidFill>
                  <a:srgbClr val="C00000"/>
                </a:solidFill>
              </a:rPr>
              <a:t>로 최종 분류를 함</a:t>
            </a:r>
            <a:endParaRPr lang="en-US" altLang="ko-KR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9079BA-6E89-493C-8A53-C232318C6D6C}"/>
              </a:ext>
            </a:extLst>
          </p:cNvPr>
          <p:cNvSpPr txBox="1"/>
          <p:nvPr/>
        </p:nvSpPr>
        <p:spPr>
          <a:xfrm>
            <a:off x="395536" y="4381554"/>
            <a:ext cx="460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Reference</a:t>
            </a:r>
            <a:r>
              <a:rPr lang="ko-KR" altLang="en-US" sz="1200" dirty="0"/>
              <a:t> 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>
                <a:hlinkClick r:id="rId5"/>
              </a:rPr>
              <a:t>https://www.youtube.com/watch?v=LsK-xG1cLYA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606759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8649" y="1064059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AdaBoost – </a:t>
            </a:r>
            <a:r>
              <a:rPr lang="ko-KR" altLang="en-US" b="1" spc="-150" dirty="0"/>
              <a:t>변수 중요도에 대한 설명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0013B1-2861-4344-92B6-991F5400D3B4}"/>
              </a:ext>
            </a:extLst>
          </p:cNvPr>
          <p:cNvSpPr txBox="1"/>
          <p:nvPr/>
        </p:nvSpPr>
        <p:spPr>
          <a:xfrm>
            <a:off x="553524" y="1751182"/>
            <a:ext cx="7762892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랜덤 </a:t>
            </a:r>
            <a:r>
              <a:rPr lang="ko-KR" altLang="en-US" dirty="0" err="1"/>
              <a:t>포레스트의</a:t>
            </a:r>
            <a:r>
              <a:rPr lang="ko-KR" altLang="en-US" dirty="0"/>
              <a:t> </a:t>
            </a:r>
            <a:r>
              <a:rPr lang="en-US" altLang="ko-KR" dirty="0"/>
              <a:t>feature importance </a:t>
            </a:r>
            <a:r>
              <a:rPr lang="ko-KR" altLang="en-US" dirty="0"/>
              <a:t>결정과 큰 차이가 나지 않지만 차이점이 존재함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차이점 </a:t>
            </a:r>
            <a:r>
              <a:rPr lang="en-US" altLang="ko-KR" dirty="0"/>
              <a:t>: </a:t>
            </a:r>
            <a:r>
              <a:rPr lang="ko-KR" altLang="en-US" dirty="0"/>
              <a:t>다음 가지를 형성하는 방법이 </a:t>
            </a:r>
            <a:r>
              <a:rPr lang="en-US" altLang="ko-KR" dirty="0"/>
              <a:t>feature importance </a:t>
            </a:r>
            <a:r>
              <a:rPr lang="ko-KR" altLang="en-US" dirty="0"/>
              <a:t>결정에 영향을 줌 </a:t>
            </a:r>
            <a:r>
              <a:rPr lang="en-US" altLang="ko-KR" dirty="0"/>
              <a:t>(</a:t>
            </a:r>
            <a:r>
              <a:rPr lang="ko-KR" altLang="en-US" dirty="0"/>
              <a:t>랜덤 </a:t>
            </a:r>
            <a:r>
              <a:rPr lang="ko-KR" altLang="en-US" dirty="0" err="1"/>
              <a:t>포레스트와</a:t>
            </a:r>
            <a:r>
              <a:rPr lang="ko-KR" altLang="en-US" dirty="0"/>
              <a:t> </a:t>
            </a:r>
            <a:r>
              <a:rPr lang="en-US" altLang="ko-KR" dirty="0"/>
              <a:t>AdaBoost</a:t>
            </a:r>
            <a:r>
              <a:rPr lang="ko-KR" altLang="en-US" dirty="0"/>
              <a:t>는 다음 가지를 형성하는 방법에 차이가 있어 변수 중요도 결정 방법도 달라짐</a:t>
            </a:r>
            <a:r>
              <a:rPr lang="en-US" altLang="ko-KR" dirty="0"/>
              <a:t>)</a:t>
            </a:r>
          </a:p>
          <a:p>
            <a:endParaRPr lang="en-US" altLang="ko-KR" sz="1000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/>
              <a:t>AdaBoost</a:t>
            </a:r>
            <a:r>
              <a:rPr lang="ko-KR" altLang="en-US" dirty="0"/>
              <a:t>는 </a:t>
            </a:r>
            <a:r>
              <a:rPr lang="ko-KR" altLang="en-US" dirty="0" err="1"/>
              <a:t>오분류된</a:t>
            </a:r>
            <a:r>
              <a:rPr lang="ko-KR" altLang="en-US" dirty="0"/>
              <a:t> 예에 중점을 두어 다음 가지를 생성하고  </a:t>
            </a:r>
            <a:r>
              <a:rPr lang="ko-KR" altLang="en-US" dirty="0" err="1"/>
              <a:t>랜덤포레스트는</a:t>
            </a:r>
            <a:r>
              <a:rPr lang="ko-KR" altLang="en-US" dirty="0"/>
              <a:t> 다음 가지를 랜덤으로 생성함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앞서 첫 번째 </a:t>
            </a:r>
            <a:r>
              <a:rPr lang="en-US" altLang="ko-KR" dirty="0"/>
              <a:t>node (</a:t>
            </a:r>
            <a:r>
              <a:rPr lang="ko-KR" altLang="en-US" dirty="0"/>
              <a:t>변수</a:t>
            </a:r>
            <a:r>
              <a:rPr lang="en-US" altLang="ko-KR" dirty="0"/>
              <a:t>)</a:t>
            </a:r>
            <a:r>
              <a:rPr lang="ko-KR" altLang="en-US" dirty="0"/>
              <a:t>를 구할 때 지니 계수를 계산함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지니 계수는 </a:t>
            </a:r>
            <a:r>
              <a:rPr lang="en-US" altLang="ko-KR" dirty="0"/>
              <a:t>impurity (</a:t>
            </a:r>
            <a:r>
              <a:rPr lang="ko-KR" altLang="en-US" dirty="0"/>
              <a:t>불순도</a:t>
            </a:r>
            <a:r>
              <a:rPr lang="en-US" altLang="ko-KR" dirty="0"/>
              <a:t>, </a:t>
            </a:r>
            <a:r>
              <a:rPr lang="ko-KR" altLang="en-US" dirty="0"/>
              <a:t>불확실성</a:t>
            </a:r>
            <a:r>
              <a:rPr lang="en-US" altLang="ko-KR" dirty="0"/>
              <a:t>)</a:t>
            </a:r>
            <a:r>
              <a:rPr lang="ko-KR" altLang="en-US" dirty="0"/>
              <a:t>을 나타내는 지표로 그 값이 작을수록 </a:t>
            </a:r>
            <a:r>
              <a:rPr lang="en-US" altLang="ko-KR" dirty="0"/>
              <a:t>feature importance</a:t>
            </a:r>
            <a:r>
              <a:rPr lang="ko-KR" altLang="en-US" dirty="0"/>
              <a:t>가 높게 나타남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sz="1000" dirty="0"/>
          </a:p>
          <a:p>
            <a:r>
              <a:rPr lang="en-US" altLang="ko-KR" dirty="0">
                <a:sym typeface="Wingdings" panose="05000000000000000000" pitchFamily="2" charset="2"/>
              </a:rPr>
              <a:t> AdaBoost</a:t>
            </a:r>
            <a:r>
              <a:rPr lang="ko-KR" altLang="en-US" dirty="0">
                <a:sym typeface="Wingdings" panose="05000000000000000000" pitchFamily="2" charset="2"/>
              </a:rPr>
              <a:t>는 지니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계수가 작을 수록 </a:t>
            </a:r>
            <a:r>
              <a:rPr lang="en-US" altLang="ko-KR" dirty="0">
                <a:sym typeface="Wingdings" panose="05000000000000000000" pitchFamily="2" charset="2"/>
              </a:rPr>
              <a:t>feature importance</a:t>
            </a:r>
            <a:r>
              <a:rPr lang="ko-KR" altLang="en-US" dirty="0">
                <a:sym typeface="Wingdings" panose="05000000000000000000" pitchFamily="2" charset="2"/>
              </a:rPr>
              <a:t>가 높음을 의미함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885692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2708920"/>
            <a:ext cx="5472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-150" dirty="0">
                <a:solidFill>
                  <a:schemeClr val="bg1"/>
                </a:solidFill>
              </a:rPr>
              <a:t> 실습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03848" y="4170566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>
                <a:solidFill>
                  <a:schemeClr val="bg1"/>
                </a:solidFill>
              </a:rPr>
              <a:t>발표자 </a:t>
            </a:r>
            <a:r>
              <a:rPr lang="ko-KR" altLang="en-US" sz="1600" b="1" dirty="0" err="1">
                <a:solidFill>
                  <a:schemeClr val="bg1"/>
                </a:solidFill>
              </a:rPr>
              <a:t>문혜현</a:t>
            </a:r>
            <a:r>
              <a:rPr lang="ko-KR" altLang="en-US" sz="1600" b="1" dirty="0">
                <a:solidFill>
                  <a:schemeClr val="bg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51920" y="1173418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Ensemble?</a:t>
            </a:r>
            <a:endParaRPr lang="ko-KR" altLang="en-US" b="1" spc="-15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16832"/>
            <a:ext cx="7815642" cy="434196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8038" y="2233754"/>
            <a:ext cx="759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/>
              <a:t>boosting(formula, data, boos=TRUE, </a:t>
            </a:r>
            <a:r>
              <a:rPr lang="en-US" altLang="ko-KR" spc="-150" dirty="0" err="1"/>
              <a:t>mfinal</a:t>
            </a:r>
            <a:r>
              <a:rPr lang="en-US" altLang="ko-KR" spc="-150" dirty="0"/>
              <a:t>=100, </a:t>
            </a:r>
            <a:r>
              <a:rPr lang="en-US" altLang="ko-KR" spc="-150" dirty="0" err="1"/>
              <a:t>coeflearn</a:t>
            </a:r>
            <a:r>
              <a:rPr lang="en-US" altLang="ko-KR" spc="-150" dirty="0"/>
              <a:t>=‘</a:t>
            </a:r>
            <a:r>
              <a:rPr lang="en-US" altLang="ko-KR" spc="-150" dirty="0" err="1"/>
              <a:t>Breiman</a:t>
            </a:r>
            <a:r>
              <a:rPr lang="en-US" altLang="ko-KR" spc="-150" dirty="0"/>
              <a:t>’, control, …)</a:t>
            </a:r>
            <a:endParaRPr lang="ko-KR" altLang="en-US" spc="-150" dirty="0"/>
          </a:p>
        </p:txBody>
      </p:sp>
      <p:sp>
        <p:nvSpPr>
          <p:cNvPr id="12" name="TextBox 11"/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 err="1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Adaboosting</a:t>
            </a:r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실습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891E549-4D30-4BBC-ADD4-B5BBE2CB46F9}"/>
                  </a:ext>
                </a:extLst>
              </p:cNvPr>
              <p:cNvSpPr txBox="1"/>
              <p:nvPr/>
            </p:nvSpPr>
            <p:spPr>
              <a:xfrm>
                <a:off x="971600" y="2993757"/>
                <a:ext cx="7592394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pc="-150" dirty="0"/>
                  <a:t>boos : </a:t>
                </a:r>
                <a:r>
                  <a:rPr lang="ko-KR" altLang="en-US" spc="-150" dirty="0"/>
                  <a:t>부트스트랩 허용 요부 </a:t>
                </a:r>
                <a:r>
                  <a:rPr lang="en-US" altLang="ko-KR" spc="-150" dirty="0"/>
                  <a:t>(default</a:t>
                </a:r>
                <a:r>
                  <a:rPr lang="ko-KR" altLang="en-US" spc="-150" dirty="0"/>
                  <a:t>로 </a:t>
                </a:r>
                <a:r>
                  <a:rPr lang="en-US" altLang="ko-KR" spc="-150" dirty="0"/>
                  <a:t>TRUE </a:t>
                </a:r>
                <a:r>
                  <a:rPr lang="ko-KR" altLang="en-US" spc="-150" dirty="0"/>
                  <a:t>임</a:t>
                </a:r>
                <a:r>
                  <a:rPr lang="en-US" altLang="ko-KR" spc="-150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pc="-150" dirty="0" err="1"/>
                  <a:t>Mfinal</a:t>
                </a:r>
                <a:r>
                  <a:rPr lang="en-US" altLang="ko-KR" spc="-150" dirty="0"/>
                  <a:t> : </a:t>
                </a:r>
                <a:r>
                  <a:rPr lang="ko-KR" altLang="en-US" spc="-150" dirty="0"/>
                  <a:t>분류기 수</a:t>
                </a:r>
                <a:endParaRPr lang="en-US" altLang="ko-KR" spc="-150" dirty="0"/>
              </a:p>
              <a:p>
                <a:r>
                  <a:rPr lang="en-US" altLang="ko-KR" spc="-150" dirty="0"/>
                  <a:t>           Boosting</a:t>
                </a:r>
                <a:r>
                  <a:rPr lang="ko-KR" altLang="en-US" spc="-150" dirty="0"/>
                  <a:t>을 실행하거나 사용할 트리의 수를 위한 반복 횟수 설정</a:t>
                </a:r>
                <a:r>
                  <a:rPr lang="en-US" altLang="ko-KR" spc="-150" dirty="0"/>
                  <a:t>(</a:t>
                </a:r>
                <a:r>
                  <a:rPr lang="ko-KR" altLang="en-US" spc="-150" dirty="0"/>
                  <a:t>기본</a:t>
                </a:r>
                <a:r>
                  <a:rPr lang="en-US" altLang="ko-KR" spc="-150" dirty="0" err="1"/>
                  <a:t>mfinal</a:t>
                </a:r>
                <a:r>
                  <a:rPr lang="en-US" altLang="ko-KR" spc="-150" dirty="0"/>
                  <a:t>=100)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pc="-150" dirty="0" err="1"/>
                  <a:t>Coeflearn</a:t>
                </a:r>
                <a:r>
                  <a:rPr lang="en-US" altLang="ko-KR" spc="-150" dirty="0"/>
                  <a:t>: alpha </a:t>
                </a:r>
                <a:r>
                  <a:rPr lang="ko-KR" altLang="en-US" spc="-150" dirty="0"/>
                  <a:t>값 조정</a:t>
                </a:r>
                <a:endParaRPr lang="en-US" altLang="ko-KR" spc="-150" dirty="0"/>
              </a:p>
              <a:p>
                <a:r>
                  <a:rPr lang="en-US" altLang="ko-KR" spc="-150" dirty="0"/>
                  <a:t>          </a:t>
                </a:r>
                <a:r>
                  <a:rPr lang="en-US" altLang="ko-KR" spc="-150" dirty="0" err="1"/>
                  <a:t>coeflearn</a:t>
                </a:r>
                <a:r>
                  <a:rPr lang="en-US" altLang="ko-KR" spc="-150" dirty="0"/>
                  <a:t>=“</a:t>
                </a:r>
                <a:r>
                  <a:rPr lang="en-US" altLang="ko-KR" spc="-150" dirty="0" err="1"/>
                  <a:t>Breiman</a:t>
                </a:r>
                <a:r>
                  <a:rPr lang="en-US" altLang="ko-KR" spc="-150" dirty="0"/>
                  <a:t>”</a:t>
                </a:r>
                <a:r>
                  <a:rPr lang="ko-KR" altLang="en-US" spc="-150" dirty="0"/>
                  <a:t> </a:t>
                </a:r>
                <a:r>
                  <a:rPr lang="en-US" altLang="ko-KR" spc="-150" dirty="0"/>
                  <a:t>:</a:t>
                </a:r>
                <a:r>
                  <a:rPr lang="ko-KR" altLang="en-US" spc="-150" dirty="0"/>
                  <a:t> </a:t>
                </a:r>
                <a:r>
                  <a:rPr lang="en-US" altLang="ko-KR" spc="-150" dirty="0"/>
                  <a:t>alpha=</a:t>
                </a:r>
                <a:r>
                  <a:rPr lang="ko-KR" altLang="en-US" spc="-150" dirty="0"/>
                  <a:t> </a:t>
                </a:r>
                <a:r>
                  <a:rPr lang="en-US" altLang="ko-KR" spc="-150" dirty="0"/>
                  <a:t>½ ln((1-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pc="-15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ko-KR" b="0" i="1" spc="-15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pc="-150" dirty="0"/>
                  <a:t>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pc="-15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pc="-15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i="1" spc="-15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ko-KR" b="0" i="1" spc="-15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pc="-150" dirty="0"/>
                  <a:t>  (-&gt;default)</a:t>
                </a:r>
              </a:p>
              <a:p>
                <a:r>
                  <a:rPr lang="en-US" altLang="ko-KR" spc="-150" dirty="0"/>
                  <a:t>          </a:t>
                </a:r>
                <a:r>
                  <a:rPr lang="en-US" altLang="ko-KR" spc="-150" dirty="0" err="1"/>
                  <a:t>coeflearn</a:t>
                </a:r>
                <a:r>
                  <a:rPr lang="en-US" altLang="ko-KR" spc="-150" dirty="0"/>
                  <a:t>=“Freund”</a:t>
                </a:r>
                <a:r>
                  <a:rPr lang="ko-KR" altLang="en-US" spc="-150" dirty="0"/>
                  <a:t> </a:t>
                </a:r>
                <a:r>
                  <a:rPr lang="en-US" altLang="ko-KR" spc="-150" dirty="0"/>
                  <a:t>:</a:t>
                </a:r>
                <a:r>
                  <a:rPr lang="ko-KR" altLang="en-US" spc="-150" dirty="0"/>
                  <a:t> </a:t>
                </a:r>
                <a:r>
                  <a:rPr lang="en-US" altLang="ko-KR" spc="-150" dirty="0"/>
                  <a:t>alpha= ln((1-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pc="-15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ko-KR" b="0" i="1" spc="-15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pc="-150" dirty="0"/>
                  <a:t>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pc="-15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pc="-15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i="1" spc="-15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ko-KR" b="0" i="1" spc="-15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pc="-150" dirty="0"/>
              </a:p>
              <a:p>
                <a:r>
                  <a:rPr lang="en-US" altLang="ko-KR" spc="-150" dirty="0"/>
                  <a:t>          </a:t>
                </a:r>
                <a:r>
                  <a:rPr lang="en-US" altLang="ko-KR" spc="-150" dirty="0" err="1"/>
                  <a:t>coeflearn</a:t>
                </a:r>
                <a:r>
                  <a:rPr lang="en-US" altLang="ko-KR" spc="-150" dirty="0"/>
                  <a:t>=“Zhu”</a:t>
                </a:r>
                <a:r>
                  <a:rPr lang="ko-KR" altLang="en-US" spc="-150" dirty="0"/>
                  <a:t> </a:t>
                </a:r>
                <a:r>
                  <a:rPr lang="en-US" altLang="ko-KR" spc="-150" dirty="0"/>
                  <a:t>:</a:t>
                </a:r>
                <a:r>
                  <a:rPr lang="ko-KR" altLang="en-US" spc="-150" dirty="0"/>
                  <a:t> </a:t>
                </a:r>
                <a:r>
                  <a:rPr lang="en-US" altLang="ko-KR" spc="-150" dirty="0"/>
                  <a:t>alpha=</a:t>
                </a:r>
                <a:r>
                  <a:rPr lang="ko-KR" altLang="en-US" spc="-150" dirty="0"/>
                  <a:t> </a:t>
                </a:r>
                <a:r>
                  <a:rPr lang="en-US" altLang="ko-KR" spc="-150" dirty="0"/>
                  <a:t>ln((1-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pc="-15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ko-KR" b="0" i="1" spc="-15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pc="-150" dirty="0"/>
                  <a:t>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pc="-15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pc="-15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i="1" spc="-15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ko-KR" b="0" i="1" spc="-15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pc="-150" dirty="0"/>
                  <a:t> +ln(k-1)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pc="-150" dirty="0"/>
                  <a:t>control : </a:t>
                </a:r>
                <a:r>
                  <a:rPr lang="ko-KR" altLang="en-US" spc="-150" dirty="0"/>
                  <a:t>앙상블에서 트리의 크기를 특별하게 제한하기 위하여 </a:t>
                </a:r>
                <a:r>
                  <a:rPr lang="en-US" altLang="ko-KR" spc="-150" dirty="0"/>
                  <a:t>boosting</a:t>
                </a:r>
                <a:r>
                  <a:rPr lang="ko-KR" altLang="en-US" spc="-150" dirty="0"/>
                  <a:t>에 전달</a:t>
                </a:r>
                <a:endParaRPr lang="en-US" altLang="ko-KR" spc="-1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891E549-4D30-4BBC-ADD4-B5BBE2CB4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2993757"/>
                <a:ext cx="7592394" cy="2862322"/>
              </a:xfrm>
              <a:prstGeom prst="rect">
                <a:avLst/>
              </a:prstGeom>
              <a:blipFill>
                <a:blip r:embed="rId3"/>
                <a:stretch>
                  <a:fillRect l="-642" t="-1064" b="-23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 err="1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Adaboosting</a:t>
            </a:r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실습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891E549-4D30-4BBC-ADD4-B5BBE2CB46F9}"/>
                  </a:ext>
                </a:extLst>
              </p:cNvPr>
              <p:cNvSpPr txBox="1"/>
              <p:nvPr/>
            </p:nvSpPr>
            <p:spPr>
              <a:xfrm>
                <a:off x="957951" y="3574816"/>
                <a:ext cx="7592394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pc="-150" dirty="0"/>
                  <a:t>boos : </a:t>
                </a:r>
                <a:r>
                  <a:rPr lang="ko-KR" altLang="en-US" spc="-150" dirty="0"/>
                  <a:t>부트스트랩 허용 요부 </a:t>
                </a:r>
                <a:r>
                  <a:rPr lang="en-US" altLang="ko-KR" spc="-150" dirty="0"/>
                  <a:t>(default</a:t>
                </a:r>
                <a:r>
                  <a:rPr lang="ko-KR" altLang="en-US" spc="-150" dirty="0"/>
                  <a:t>로 </a:t>
                </a:r>
                <a:r>
                  <a:rPr lang="en-US" altLang="ko-KR" spc="-150" dirty="0"/>
                  <a:t>TRUE </a:t>
                </a:r>
                <a:r>
                  <a:rPr lang="ko-KR" altLang="en-US" spc="-150" dirty="0"/>
                  <a:t>임</a:t>
                </a:r>
                <a:r>
                  <a:rPr lang="en-US" altLang="ko-KR" spc="-150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pc="-150" dirty="0" err="1"/>
                  <a:t>Mfinal</a:t>
                </a:r>
                <a:r>
                  <a:rPr lang="en-US" altLang="ko-KR" spc="-150" dirty="0"/>
                  <a:t> : </a:t>
                </a:r>
                <a:r>
                  <a:rPr lang="ko-KR" altLang="en-US" spc="-150" dirty="0"/>
                  <a:t>분류기 수</a:t>
                </a:r>
                <a:endParaRPr lang="en-US" altLang="ko-KR" spc="-150" dirty="0"/>
              </a:p>
              <a:p>
                <a:r>
                  <a:rPr lang="en-US" altLang="ko-KR" spc="-150" dirty="0"/>
                  <a:t>           Boosting</a:t>
                </a:r>
                <a:r>
                  <a:rPr lang="ko-KR" altLang="en-US" spc="-150" dirty="0"/>
                  <a:t>을 실행하거나 사용할 트리의 수를 위한 반복 횟수 설정</a:t>
                </a:r>
                <a:r>
                  <a:rPr lang="en-US" altLang="ko-KR" spc="-150" dirty="0"/>
                  <a:t>(</a:t>
                </a:r>
                <a:r>
                  <a:rPr lang="ko-KR" altLang="en-US" spc="-150" dirty="0"/>
                  <a:t>기본</a:t>
                </a:r>
                <a:r>
                  <a:rPr lang="en-US" altLang="ko-KR" spc="-150" dirty="0" err="1"/>
                  <a:t>mfinal</a:t>
                </a:r>
                <a:r>
                  <a:rPr lang="en-US" altLang="ko-KR" spc="-150" dirty="0"/>
                  <a:t>=100)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pc="-150" dirty="0" err="1"/>
                  <a:t>Coeflearn</a:t>
                </a:r>
                <a:r>
                  <a:rPr lang="en-US" altLang="ko-KR" spc="-150" dirty="0"/>
                  <a:t>: alpha </a:t>
                </a:r>
                <a:r>
                  <a:rPr lang="ko-KR" altLang="en-US" spc="-150" dirty="0"/>
                  <a:t>값 조정</a:t>
                </a:r>
                <a:endParaRPr lang="en-US" altLang="ko-KR" spc="-150" dirty="0"/>
              </a:p>
              <a:p>
                <a:r>
                  <a:rPr lang="en-US" altLang="ko-KR" spc="-150" dirty="0"/>
                  <a:t>          </a:t>
                </a:r>
                <a:r>
                  <a:rPr lang="en-US" altLang="ko-KR" spc="-150" dirty="0" err="1"/>
                  <a:t>coeflearn</a:t>
                </a:r>
                <a:r>
                  <a:rPr lang="en-US" altLang="ko-KR" spc="-150" dirty="0"/>
                  <a:t>=“</a:t>
                </a:r>
                <a:r>
                  <a:rPr lang="en-US" altLang="ko-KR" spc="-150" dirty="0" err="1"/>
                  <a:t>Breiman</a:t>
                </a:r>
                <a:r>
                  <a:rPr lang="en-US" altLang="ko-KR" spc="-150" dirty="0"/>
                  <a:t>”</a:t>
                </a:r>
                <a:r>
                  <a:rPr lang="ko-KR" altLang="en-US" spc="-150" dirty="0"/>
                  <a:t> </a:t>
                </a:r>
                <a:r>
                  <a:rPr lang="en-US" altLang="ko-KR" spc="-150" dirty="0"/>
                  <a:t>:</a:t>
                </a:r>
                <a:r>
                  <a:rPr lang="ko-KR" altLang="en-US" spc="-150" dirty="0"/>
                  <a:t> </a:t>
                </a:r>
                <a:r>
                  <a:rPr lang="en-US" altLang="ko-KR" spc="-150" dirty="0"/>
                  <a:t>alpha=</a:t>
                </a:r>
                <a:r>
                  <a:rPr lang="ko-KR" altLang="en-US" spc="-150" dirty="0"/>
                  <a:t> </a:t>
                </a:r>
                <a:r>
                  <a:rPr lang="en-US" altLang="ko-KR" spc="-150" dirty="0"/>
                  <a:t>½ ln((1-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pc="-15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ko-KR" b="0" i="1" spc="-15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pc="-150" dirty="0"/>
                  <a:t>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pc="-15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pc="-15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i="1" spc="-15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ko-KR" b="0" i="1" spc="-15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pc="-150" dirty="0"/>
                  <a:t>  (-&gt;default)</a:t>
                </a:r>
              </a:p>
              <a:p>
                <a:r>
                  <a:rPr lang="en-US" altLang="ko-KR" spc="-150" dirty="0"/>
                  <a:t>          </a:t>
                </a:r>
                <a:r>
                  <a:rPr lang="en-US" altLang="ko-KR" spc="-150" dirty="0" err="1"/>
                  <a:t>coeflearn</a:t>
                </a:r>
                <a:r>
                  <a:rPr lang="en-US" altLang="ko-KR" spc="-150" dirty="0"/>
                  <a:t>=“Freund”</a:t>
                </a:r>
                <a:r>
                  <a:rPr lang="ko-KR" altLang="en-US" spc="-150" dirty="0"/>
                  <a:t> </a:t>
                </a:r>
                <a:r>
                  <a:rPr lang="en-US" altLang="ko-KR" spc="-150" dirty="0"/>
                  <a:t>:</a:t>
                </a:r>
                <a:r>
                  <a:rPr lang="ko-KR" altLang="en-US" spc="-150" dirty="0"/>
                  <a:t> </a:t>
                </a:r>
                <a:r>
                  <a:rPr lang="en-US" altLang="ko-KR" spc="-150" dirty="0"/>
                  <a:t>alpha= ln((1-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pc="-15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ko-KR" b="0" i="1" spc="-15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pc="-150" dirty="0"/>
                  <a:t>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pc="-15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pc="-15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i="1" spc="-15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ko-KR" b="0" i="1" spc="-15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pc="-150" dirty="0"/>
              </a:p>
              <a:p>
                <a:r>
                  <a:rPr lang="en-US" altLang="ko-KR" spc="-150" dirty="0"/>
                  <a:t>          </a:t>
                </a:r>
                <a:r>
                  <a:rPr lang="en-US" altLang="ko-KR" spc="-150" dirty="0" err="1"/>
                  <a:t>coeflearn</a:t>
                </a:r>
                <a:r>
                  <a:rPr lang="en-US" altLang="ko-KR" spc="-150" dirty="0"/>
                  <a:t>=“Zhu”</a:t>
                </a:r>
                <a:r>
                  <a:rPr lang="ko-KR" altLang="en-US" spc="-150" dirty="0"/>
                  <a:t> </a:t>
                </a:r>
                <a:r>
                  <a:rPr lang="en-US" altLang="ko-KR" spc="-150" dirty="0"/>
                  <a:t>:</a:t>
                </a:r>
                <a:r>
                  <a:rPr lang="ko-KR" altLang="en-US" spc="-150" dirty="0"/>
                  <a:t> </a:t>
                </a:r>
                <a:r>
                  <a:rPr lang="en-US" altLang="ko-KR" spc="-150" dirty="0"/>
                  <a:t>alpha=</a:t>
                </a:r>
                <a:r>
                  <a:rPr lang="ko-KR" altLang="en-US" spc="-150" dirty="0"/>
                  <a:t> </a:t>
                </a:r>
                <a:r>
                  <a:rPr lang="en-US" altLang="ko-KR" spc="-150" dirty="0"/>
                  <a:t>ln((1-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pc="-15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ko-KR" b="0" i="1" spc="-15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pc="-150" dirty="0"/>
                  <a:t>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pc="-15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pc="-15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i="1" spc="-15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ko-KR" b="0" i="1" spc="-15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pc="-150" dirty="0"/>
                  <a:t> +ln(k-1)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pc="-150" dirty="0"/>
                  <a:t>control : </a:t>
                </a:r>
                <a:r>
                  <a:rPr lang="ko-KR" altLang="en-US" spc="-150" dirty="0"/>
                  <a:t>앙상블에서 트리의 크기를 특별하게 제한하기 위하여 </a:t>
                </a:r>
                <a:r>
                  <a:rPr lang="en-US" altLang="ko-KR" spc="-150" dirty="0"/>
                  <a:t>boosting</a:t>
                </a:r>
                <a:r>
                  <a:rPr lang="ko-KR" altLang="en-US" spc="-150" dirty="0"/>
                  <a:t>에 전달</a:t>
                </a:r>
                <a:endParaRPr lang="en-US" altLang="ko-KR" spc="-1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891E549-4D30-4BBC-ADD4-B5BBE2CB4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951" y="3574816"/>
                <a:ext cx="7592394" cy="2862322"/>
              </a:xfrm>
              <a:prstGeom prst="rect">
                <a:avLst/>
              </a:prstGeom>
              <a:blipFill>
                <a:blip r:embed="rId3"/>
                <a:stretch>
                  <a:fillRect l="-642" t="-1064" b="-23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 descr="조류이(가) 표시된 사진&#10;&#10;자동 생성된 설명">
            <a:extLst>
              <a:ext uri="{FF2B5EF4-FFF2-40B4-BE49-F238E27FC236}">
                <a16:creationId xmlns:a16="http://schemas.microsoft.com/office/drawing/2014/main" id="{31349145-AA67-4844-B250-82855F0DD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10" y="1804776"/>
            <a:ext cx="8234745" cy="177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849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 err="1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Adaboosting</a:t>
            </a:r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실습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D2AB0A8-6BD2-418C-B1FE-E55F6DCB7B94}"/>
              </a:ext>
            </a:extLst>
          </p:cNvPr>
          <p:cNvSpPr txBox="1"/>
          <p:nvPr/>
        </p:nvSpPr>
        <p:spPr>
          <a:xfrm>
            <a:off x="801430" y="3793582"/>
            <a:ext cx="75923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pc="-150" dirty="0"/>
              <a:t>Formula : </a:t>
            </a:r>
            <a:r>
              <a:rPr lang="ko-KR" altLang="en-US" spc="-150" dirty="0"/>
              <a:t>사용된 공식</a:t>
            </a:r>
            <a:endParaRPr lang="en-US" altLang="ko-KR" spc="-1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pc="-150" dirty="0"/>
              <a:t>Trees :  </a:t>
            </a:r>
            <a:r>
              <a:rPr lang="ko-KR" altLang="en-US" spc="-150" dirty="0"/>
              <a:t>분류기의 수</a:t>
            </a:r>
            <a:endParaRPr lang="en-US" altLang="ko-KR" spc="-1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pc="-150" dirty="0"/>
              <a:t>Weights</a:t>
            </a:r>
            <a:r>
              <a:rPr lang="ko-KR" altLang="en-US" spc="-150" dirty="0"/>
              <a:t> </a:t>
            </a:r>
            <a:r>
              <a:rPr lang="en-US" altLang="ko-KR" spc="-150" dirty="0"/>
              <a:t>:</a:t>
            </a:r>
            <a:r>
              <a:rPr lang="ko-KR" altLang="en-US" spc="-150" dirty="0"/>
              <a:t> 모든 분류기의 가중치</a:t>
            </a:r>
            <a:endParaRPr lang="en-US" altLang="ko-KR" spc="-150" dirty="0"/>
          </a:p>
          <a:p>
            <a:r>
              <a:rPr lang="en-US" altLang="ko-KR" spc="-150" dirty="0"/>
              <a:t>         (</a:t>
            </a:r>
            <a:r>
              <a:rPr lang="ko-KR" altLang="en-US" spc="-150" dirty="0"/>
              <a:t>트리의 에러가 낮을수록 가중치</a:t>
            </a:r>
            <a:r>
              <a:rPr lang="en-US" altLang="ko-KR" spc="-150" dirty="0"/>
              <a:t>(weight)</a:t>
            </a:r>
            <a:r>
              <a:rPr lang="ko-KR" altLang="en-US" spc="-150" dirty="0"/>
              <a:t>가 크다</a:t>
            </a:r>
            <a:r>
              <a:rPr lang="en-US" altLang="ko-KR" spc="-150" dirty="0"/>
              <a:t>.</a:t>
            </a:r>
          </a:p>
          <a:p>
            <a:r>
              <a:rPr lang="en-US" altLang="ko-KR" spc="-150" dirty="0"/>
              <a:t>          </a:t>
            </a:r>
            <a:r>
              <a:rPr lang="ko-KR" altLang="en-US" spc="-150" dirty="0"/>
              <a:t>즉 에러가 낮을 수록 최종결과에 미치는 영향이 크다</a:t>
            </a:r>
            <a:r>
              <a:rPr lang="en-US" altLang="ko-KR" spc="-150" dirty="0"/>
              <a:t>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pc="-150" dirty="0"/>
              <a:t>Votes : </a:t>
            </a:r>
            <a:r>
              <a:rPr lang="ko-KR" altLang="en-US" spc="-150" dirty="0"/>
              <a:t>각 클래스로부터 받은 투표</a:t>
            </a:r>
            <a:endParaRPr lang="en-US" altLang="ko-KR" spc="-1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pc="-150" dirty="0"/>
              <a:t>Prob</a:t>
            </a:r>
            <a:r>
              <a:rPr lang="ko-KR" altLang="en-US" spc="-150" dirty="0"/>
              <a:t> </a:t>
            </a:r>
            <a:r>
              <a:rPr lang="en-US" altLang="ko-KR" spc="-150" dirty="0"/>
              <a:t>:</a:t>
            </a:r>
            <a:r>
              <a:rPr lang="ko-KR" altLang="en-US" spc="-150" dirty="0"/>
              <a:t> 마지막 앙상블을 이용해 각 관측치가 클래스에 소속할 확률을 보여줌</a:t>
            </a:r>
            <a:endParaRPr lang="en-US" altLang="ko-KR" spc="-1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pc="-150" dirty="0"/>
              <a:t>Class : </a:t>
            </a:r>
            <a:r>
              <a:rPr lang="ko-KR" altLang="en-US" spc="-150" dirty="0"/>
              <a:t>앙상블 분류기에 의해 예측된 클래스</a:t>
            </a:r>
            <a:endParaRPr lang="en-US" altLang="ko-KR" spc="-1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pc="-150" dirty="0"/>
              <a:t>importance : </a:t>
            </a:r>
            <a:r>
              <a:rPr lang="ko-KR" altLang="en-US" spc="-150" dirty="0"/>
              <a:t>분류업무에서 각 변수의 상대적 중요성을 나타냄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CA6F63-36F5-405E-B8F2-B71970A64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00" y="1853535"/>
            <a:ext cx="7758340" cy="186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6352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 err="1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Adaboosting</a:t>
            </a:r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실습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D2AB0A8-6BD2-418C-B1FE-E55F6DCB7B94}"/>
              </a:ext>
            </a:extLst>
          </p:cNvPr>
          <p:cNvSpPr txBox="1"/>
          <p:nvPr/>
        </p:nvSpPr>
        <p:spPr>
          <a:xfrm>
            <a:off x="1003505" y="5275175"/>
            <a:ext cx="75923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pc="-150" dirty="0"/>
              <a:t>Weights</a:t>
            </a:r>
            <a:r>
              <a:rPr lang="ko-KR" altLang="en-US" spc="-150" dirty="0"/>
              <a:t> </a:t>
            </a:r>
            <a:r>
              <a:rPr lang="en-US" altLang="ko-KR" spc="-150" dirty="0"/>
              <a:t>:</a:t>
            </a:r>
            <a:r>
              <a:rPr lang="ko-KR" altLang="en-US" spc="-150" dirty="0"/>
              <a:t> 모든 분류기의 가중치</a:t>
            </a:r>
            <a:endParaRPr lang="en-US" altLang="ko-KR" spc="-150" dirty="0"/>
          </a:p>
          <a:p>
            <a:r>
              <a:rPr lang="en-US" altLang="ko-KR" spc="-150" dirty="0"/>
              <a:t>         (</a:t>
            </a:r>
            <a:r>
              <a:rPr lang="ko-KR" altLang="en-US" spc="-150" dirty="0"/>
              <a:t>트리의 에러가 낮을수록 가중치</a:t>
            </a:r>
            <a:r>
              <a:rPr lang="en-US" altLang="ko-KR" spc="-150" dirty="0"/>
              <a:t>(weight)</a:t>
            </a:r>
            <a:r>
              <a:rPr lang="ko-KR" altLang="en-US" spc="-150" dirty="0"/>
              <a:t>가 크다</a:t>
            </a:r>
            <a:r>
              <a:rPr lang="en-US" altLang="ko-KR" spc="-150" dirty="0"/>
              <a:t>.</a:t>
            </a:r>
          </a:p>
          <a:p>
            <a:r>
              <a:rPr lang="en-US" altLang="ko-KR" spc="-150" dirty="0"/>
              <a:t>          </a:t>
            </a:r>
            <a:r>
              <a:rPr lang="ko-KR" altLang="en-US" spc="-150" dirty="0"/>
              <a:t>즉 에러가 낮을 수록 최종결과에 미치는 영향이 크다</a:t>
            </a:r>
            <a:r>
              <a:rPr lang="en-US" altLang="ko-KR" spc="-150" dirty="0"/>
              <a:t>.)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542ADA-E314-4108-8885-E3840BD032B4}"/>
              </a:ext>
            </a:extLst>
          </p:cNvPr>
          <p:cNvSpPr txBox="1"/>
          <p:nvPr/>
        </p:nvSpPr>
        <p:spPr>
          <a:xfrm>
            <a:off x="1003505" y="3868242"/>
            <a:ext cx="759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pc="-150" dirty="0"/>
              <a:t>Tree</a:t>
            </a:r>
            <a:r>
              <a:rPr lang="ko-KR" altLang="en-US" spc="-150" dirty="0"/>
              <a:t>의 노드가 조정된 것을 확인 가능</a:t>
            </a:r>
            <a:endParaRPr lang="en-US" altLang="ko-KR" spc="-1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0E09F3-4E37-4678-A87F-2169C94FD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859323"/>
            <a:ext cx="7362825" cy="19335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E4C2AD8-9A3D-409C-A4D8-363195A86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111" y="4522700"/>
            <a:ext cx="7747851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7848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 err="1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Adaboosting</a:t>
            </a:r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실습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D2AB0A8-6BD2-418C-B1FE-E55F6DCB7B94}"/>
              </a:ext>
            </a:extLst>
          </p:cNvPr>
          <p:cNvSpPr txBox="1"/>
          <p:nvPr/>
        </p:nvSpPr>
        <p:spPr>
          <a:xfrm>
            <a:off x="580006" y="4982641"/>
            <a:ext cx="7592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pc="-150" dirty="0"/>
              <a:t>Votes</a:t>
            </a:r>
            <a:r>
              <a:rPr lang="ko-KR" altLang="en-US" spc="-150" dirty="0"/>
              <a:t>와 </a:t>
            </a:r>
            <a:r>
              <a:rPr lang="en-US" altLang="ko-KR" spc="-150" dirty="0"/>
              <a:t>prob</a:t>
            </a:r>
            <a:r>
              <a:rPr lang="ko-KR" altLang="en-US" spc="-150" dirty="0"/>
              <a:t>는 각 데이터가 각 클래스</a:t>
            </a:r>
            <a:r>
              <a:rPr lang="en-US" altLang="ko-KR" spc="-150" dirty="0"/>
              <a:t>(</a:t>
            </a:r>
            <a:r>
              <a:rPr lang="en-US" altLang="ko-KR" spc="-150" dirty="0" err="1"/>
              <a:t>setosa</a:t>
            </a:r>
            <a:r>
              <a:rPr lang="en-US" altLang="ko-KR" spc="-150" dirty="0"/>
              <a:t>, versicolor, virginica)</a:t>
            </a:r>
            <a:r>
              <a:rPr lang="ko-KR" altLang="en-US" spc="-150" dirty="0"/>
              <a:t>로 부터 받은 투표와 소속할 확률을 나타냄</a:t>
            </a:r>
            <a:endParaRPr lang="en-US" altLang="ko-KR" spc="-1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542ADA-E314-4108-8885-E3840BD032B4}"/>
              </a:ext>
            </a:extLst>
          </p:cNvPr>
          <p:cNvSpPr txBox="1"/>
          <p:nvPr/>
        </p:nvSpPr>
        <p:spPr>
          <a:xfrm>
            <a:off x="1003505" y="3868242"/>
            <a:ext cx="759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pc="-150" dirty="0"/>
              <a:t>Tree</a:t>
            </a:r>
            <a:r>
              <a:rPr lang="ko-KR" altLang="en-US" spc="-150" dirty="0"/>
              <a:t>의 노드가 조정된 것을 확인 가능</a:t>
            </a:r>
            <a:endParaRPr lang="en-US" altLang="ko-KR" spc="-15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36CADB-3557-4AE8-BF8E-533AAC48E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95" y="1916832"/>
            <a:ext cx="7635396" cy="288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7744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 err="1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Adaboosting</a:t>
            </a:r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실습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4542ADA-E314-4108-8885-E3840BD032B4}"/>
              </a:ext>
            </a:extLst>
          </p:cNvPr>
          <p:cNvSpPr txBox="1"/>
          <p:nvPr/>
        </p:nvSpPr>
        <p:spPr>
          <a:xfrm>
            <a:off x="683568" y="3267061"/>
            <a:ext cx="7200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150" dirty="0"/>
              <a:t>각 변수가 우리가 데이터를 추정할 때 얼마나 중요한지에 대해 알려준다</a:t>
            </a:r>
            <a:r>
              <a:rPr lang="en-US" altLang="ko-KR" spc="-15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pc="-15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pc="-1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pc="-150" dirty="0" err="1"/>
              <a:t>Petal.Length</a:t>
            </a:r>
            <a:r>
              <a:rPr lang="ko-KR" altLang="en-US" spc="-150" dirty="0"/>
              <a:t>가 가장 수치가 높게 나오므로 가장 중요한 변수이다</a:t>
            </a:r>
            <a:r>
              <a:rPr lang="en-US" altLang="ko-KR" spc="-150" dirty="0"/>
              <a:t>. (74%</a:t>
            </a:r>
            <a:r>
              <a:rPr lang="ko-KR" altLang="en-US" spc="-150" dirty="0"/>
              <a:t>의 정보를 기여</a:t>
            </a:r>
            <a:r>
              <a:rPr lang="en-US" altLang="ko-KR" spc="-150" dirty="0"/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4E953DD-F086-4178-B203-674E4A0FF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19" y="1912459"/>
            <a:ext cx="7982405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853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 err="1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Adaboosting</a:t>
            </a:r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실습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52256EE3-4E52-4749-A8CE-93A7A72CE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74" y="2928122"/>
            <a:ext cx="5342354" cy="36295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4E953DD-F086-4178-B203-674E4A0FF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19" y="1912459"/>
            <a:ext cx="7982405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0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 err="1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Adaboosting</a:t>
            </a:r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실습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3D7E966-C924-4DB1-B4EA-F8A9854599F4}"/>
              </a:ext>
            </a:extLst>
          </p:cNvPr>
          <p:cNvSpPr txBox="1"/>
          <p:nvPr/>
        </p:nvSpPr>
        <p:spPr>
          <a:xfrm>
            <a:off x="6004513" y="2212415"/>
            <a:ext cx="21854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pc="-150" dirty="0"/>
              <a:t>Confusion</a:t>
            </a:r>
            <a:r>
              <a:rPr lang="ko-KR" altLang="en-US" spc="-150" dirty="0"/>
              <a:t> </a:t>
            </a:r>
            <a:r>
              <a:rPr lang="en-US" altLang="ko-KR" spc="-150" dirty="0"/>
              <a:t>matrix</a:t>
            </a:r>
            <a:r>
              <a:rPr lang="ko-KR" altLang="en-US" spc="-150" dirty="0"/>
              <a:t>를 이용해 예측 살펴보기</a:t>
            </a:r>
            <a:endParaRPr lang="en-US" altLang="ko-KR" spc="-15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pc="-1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pc="-150" dirty="0"/>
              <a:t>Error=0.0714, </a:t>
            </a:r>
            <a:r>
              <a:rPr lang="ko-KR" altLang="en-US" spc="-150" dirty="0"/>
              <a:t>매우 낮은 것을 확인 가능</a:t>
            </a:r>
            <a:endParaRPr lang="en-US" altLang="ko-KR" spc="-1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BC4B69-6821-4FAF-8D66-4ADAC83D5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06" y="1980129"/>
            <a:ext cx="5124822" cy="382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209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8038" y="2233754"/>
            <a:ext cx="759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 err="1"/>
              <a:t>errorevol</a:t>
            </a:r>
            <a:r>
              <a:rPr lang="en-US" altLang="ko-KR" spc="-150" dirty="0"/>
              <a:t>(</a:t>
            </a:r>
            <a:r>
              <a:rPr lang="en-US" altLang="ko-KR" spc="-150" dirty="0" err="1"/>
              <a:t>objet</a:t>
            </a:r>
            <a:r>
              <a:rPr lang="en-US" altLang="ko-KR" spc="-150" dirty="0"/>
              <a:t>,</a:t>
            </a:r>
            <a:r>
              <a:rPr lang="ko-KR" altLang="en-US" spc="-150" dirty="0"/>
              <a:t> </a:t>
            </a:r>
            <a:r>
              <a:rPr lang="en-US" altLang="ko-KR" spc="-150" dirty="0" err="1"/>
              <a:t>newdata</a:t>
            </a:r>
            <a:r>
              <a:rPr lang="en-US" altLang="ko-KR" spc="-150" dirty="0"/>
              <a:t>)</a:t>
            </a:r>
            <a:endParaRPr lang="ko-KR" altLang="en-US" spc="-150" dirty="0"/>
          </a:p>
        </p:txBody>
      </p:sp>
      <p:sp>
        <p:nvSpPr>
          <p:cNvPr id="12" name="TextBox 11"/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 err="1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Adaboosting</a:t>
            </a:r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실습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891E549-4D30-4BBC-ADD4-B5BBE2CB46F9}"/>
              </a:ext>
            </a:extLst>
          </p:cNvPr>
          <p:cNvSpPr txBox="1"/>
          <p:nvPr/>
        </p:nvSpPr>
        <p:spPr>
          <a:xfrm>
            <a:off x="971600" y="2993757"/>
            <a:ext cx="75923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pc="-150" dirty="0"/>
              <a:t>object : bagging </a:t>
            </a:r>
            <a:r>
              <a:rPr lang="ko-KR" altLang="en-US" spc="-150" dirty="0"/>
              <a:t>또는 </a:t>
            </a:r>
            <a:r>
              <a:rPr lang="en-US" altLang="ko-KR" spc="-150" dirty="0"/>
              <a:t>boosting model</a:t>
            </a:r>
            <a:r>
              <a:rPr lang="ko-KR" altLang="en-US" spc="-150" dirty="0"/>
              <a:t>을 넣는 곳</a:t>
            </a:r>
            <a:endParaRPr lang="en-US" altLang="ko-KR" spc="-1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pc="-150" dirty="0" err="1"/>
              <a:t>Newdata</a:t>
            </a:r>
            <a:r>
              <a:rPr lang="en-US" altLang="ko-KR" spc="-150" dirty="0"/>
              <a:t> : object</a:t>
            </a:r>
            <a:r>
              <a:rPr lang="ko-KR" altLang="en-US" spc="-150" dirty="0"/>
              <a:t>에서 사용했던 데이터 또는 새로운 데이터</a:t>
            </a:r>
            <a:endParaRPr lang="en-US" altLang="ko-KR" spc="-15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pc="-15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pc="-15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pc="-15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pc="-1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150" dirty="0"/>
              <a:t>앙상블에 따른 각 분류기의 오류가 얼마인지를 계산해주는 함수 </a:t>
            </a:r>
            <a:endParaRPr lang="en-US" altLang="ko-KR" spc="-150" dirty="0"/>
          </a:p>
        </p:txBody>
      </p:sp>
    </p:spTree>
    <p:extLst>
      <p:ext uri="{BB962C8B-B14F-4D97-AF65-F5344CB8AC3E}">
        <p14:creationId xmlns:p14="http://schemas.microsoft.com/office/powerpoint/2010/main" val="31023776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 err="1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Adaboosting</a:t>
            </a:r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실습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894EB4CB-1824-4A59-AE1C-25C100F38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96" y="1958819"/>
            <a:ext cx="8057844" cy="10191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6D1E27-F32D-4E87-8D4E-FD42C198B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93" y="3019980"/>
            <a:ext cx="5355943" cy="344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06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5516" y="739443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3911" y="893285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1)  Bagging </a:t>
            </a:r>
            <a:r>
              <a:rPr lang="ko-KR" altLang="en-US" b="1" spc="-150" dirty="0"/>
              <a:t>정리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5469201"/>
            <a:ext cx="3534268" cy="36200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15616" y="4464549"/>
            <a:ext cx="66247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전체 데이터에서 복원 추출하였으나</a:t>
            </a:r>
            <a:r>
              <a:rPr lang="en-US" altLang="ko-KR" sz="1400" dirty="0"/>
              <a:t>, </a:t>
            </a:r>
            <a:r>
              <a:rPr lang="ko-KR" altLang="en-US" sz="1400" dirty="0"/>
              <a:t>각각의 트리들은 중복되는 데이터를 다수 갖고 있어 독립이라는 보장이 없다</a:t>
            </a:r>
            <a:r>
              <a:rPr lang="en-US" altLang="ko-KR" sz="1400" dirty="0"/>
              <a:t>. </a:t>
            </a:r>
            <a:r>
              <a:rPr lang="en-US" altLang="ko-KR" sz="1400" dirty="0" err="1"/>
              <a:t>Cov</a:t>
            </a:r>
            <a:r>
              <a:rPr lang="en-US" altLang="ko-KR" sz="1400" dirty="0"/>
              <a:t>(</a:t>
            </a:r>
            <a:r>
              <a:rPr lang="en-US" altLang="ko-KR" sz="1400" dirty="0" err="1"/>
              <a:t>x,y</a:t>
            </a:r>
            <a:r>
              <a:rPr lang="en-US" altLang="ko-KR" sz="1400" dirty="0"/>
              <a:t>) = 0 </a:t>
            </a:r>
            <a:r>
              <a:rPr lang="ko-KR" altLang="en-US" sz="1400" dirty="0"/>
              <a:t>이라는 조건을 만족하지 못하여</a:t>
            </a:r>
            <a:r>
              <a:rPr lang="en-US" altLang="ko-KR" sz="1400" dirty="0"/>
              <a:t>, tree</a:t>
            </a:r>
            <a:r>
              <a:rPr lang="ko-KR" altLang="en-US" sz="1400" dirty="0"/>
              <a:t>가 증가함에 따라 모델 전체의 분산이 증가 할 수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22965"/>
            <a:ext cx="6220693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5214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 err="1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Adaboosting</a:t>
            </a:r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실습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2B499CB-CB1E-42C7-9731-F6B14A19B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92" y="1916831"/>
            <a:ext cx="7444175" cy="8716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22CE9D4-9177-4AED-ABBB-731ED9043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2648036"/>
            <a:ext cx="6048672" cy="389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322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과목이름이나 영문타이틀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11760" y="1268760"/>
            <a:ext cx="43204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 err="1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Adaboosting</a:t>
            </a:r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실습</a:t>
            </a:r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-Margin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19463" y="271681"/>
            <a:ext cx="12971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D7E966-C924-4DB1-B4EA-F8A9854599F4}"/>
              </a:ext>
            </a:extLst>
          </p:cNvPr>
          <p:cNvSpPr txBox="1"/>
          <p:nvPr/>
        </p:nvSpPr>
        <p:spPr>
          <a:xfrm>
            <a:off x="1602063" y="3425074"/>
            <a:ext cx="64983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hlinkClick r:id="rId3"/>
              </a:rPr>
              <a:t>참고 </a:t>
            </a:r>
            <a:r>
              <a:rPr lang="en-US" altLang="ko-KR" dirty="0">
                <a:hlinkClick r:id="rId3"/>
              </a:rPr>
              <a:t>: http://r-bong.blogspot.com/2016/10/adabag.html</a:t>
            </a:r>
            <a:endParaRPr lang="en-US" altLang="ko-KR" dirty="0"/>
          </a:p>
          <a:p>
            <a:pPr algn="l"/>
            <a:endParaRPr lang="en-US" altLang="ko-KR" spc="-150" dirty="0"/>
          </a:p>
          <a:p>
            <a:pPr algn="l"/>
            <a:r>
              <a:rPr lang="ko-KR" altLang="en-US" spc="-150" dirty="0"/>
              <a:t>참고 </a:t>
            </a:r>
            <a:r>
              <a:rPr lang="en-US" altLang="ko-KR" spc="-150" dirty="0"/>
              <a:t>: </a:t>
            </a:r>
            <a:r>
              <a:rPr lang="en-US" altLang="ko-KR" dirty="0">
                <a:hlinkClick r:id="rId4"/>
              </a:rPr>
              <a:t>https://pdfs.semanticscholar.org/598d/b8fa9bf8c7c4b4a467509c7fea7db4af8520.pdf</a:t>
            </a:r>
            <a:endParaRPr lang="en-US" altLang="ko-KR" spc="-150" dirty="0"/>
          </a:p>
        </p:txBody>
      </p:sp>
    </p:spTree>
    <p:extLst>
      <p:ext uri="{BB962C8B-B14F-4D97-AF65-F5344CB8AC3E}">
        <p14:creationId xmlns:p14="http://schemas.microsoft.com/office/powerpoint/2010/main" val="13203116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5803" y="2033266"/>
            <a:ext cx="759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/>
              <a:t>Credit data</a:t>
            </a:r>
            <a:endParaRPr lang="ko-KR" altLang="en-US" spc="-150" dirty="0"/>
          </a:p>
        </p:txBody>
      </p:sp>
      <p:sp>
        <p:nvSpPr>
          <p:cNvPr id="12" name="TextBox 11"/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 err="1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Adaboosting</a:t>
            </a:r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실습</a:t>
            </a:r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2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8513F84-0550-4922-A9B2-DBD98F6D2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447359"/>
            <a:ext cx="5730737" cy="40160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19B427-1DA4-42EA-829A-4DD8D27A6C44}"/>
              </a:ext>
            </a:extLst>
          </p:cNvPr>
          <p:cNvSpPr txBox="1"/>
          <p:nvPr/>
        </p:nvSpPr>
        <p:spPr>
          <a:xfrm>
            <a:off x="6263393" y="2782669"/>
            <a:ext cx="21854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pc="-150" dirty="0"/>
              <a:t>Credit data : </a:t>
            </a:r>
            <a:r>
              <a:rPr lang="ko-KR" altLang="en-US" spc="-150" dirty="0"/>
              <a:t>은행 대출 데이터셋</a:t>
            </a:r>
            <a:endParaRPr lang="en-US" altLang="ko-KR" spc="-15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pc="-1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pc="-150" dirty="0"/>
              <a:t>Default</a:t>
            </a:r>
            <a:r>
              <a:rPr lang="ko-KR" altLang="en-US" spc="-150" dirty="0"/>
              <a:t> </a:t>
            </a:r>
            <a:r>
              <a:rPr lang="en-US" altLang="ko-KR" spc="-150" dirty="0"/>
              <a:t>:</a:t>
            </a:r>
            <a:r>
              <a:rPr lang="ko-KR" altLang="en-US" spc="-150" dirty="0"/>
              <a:t> 채무 불이행 여부</a:t>
            </a:r>
            <a:endParaRPr lang="en-US" altLang="ko-KR" spc="-15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6179EE0-59B9-44BB-AAD4-3E1F2D9BBCAA}"/>
              </a:ext>
            </a:extLst>
          </p:cNvPr>
          <p:cNvSpPr/>
          <p:nvPr/>
        </p:nvSpPr>
        <p:spPr>
          <a:xfrm>
            <a:off x="395536" y="6165304"/>
            <a:ext cx="864096" cy="267083"/>
          </a:xfrm>
          <a:prstGeom prst="ellipse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567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 err="1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Adaboosting</a:t>
            </a:r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실습</a:t>
            </a:r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2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5C31F0-2CEA-42FC-9D85-CE0CFF64D201}"/>
              </a:ext>
            </a:extLst>
          </p:cNvPr>
          <p:cNvSpPr txBox="1"/>
          <p:nvPr/>
        </p:nvSpPr>
        <p:spPr>
          <a:xfrm>
            <a:off x="5004048" y="2233754"/>
            <a:ext cx="3456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/>
              <a:t>boosting(formula, data, boos=TRUE, </a:t>
            </a:r>
            <a:r>
              <a:rPr lang="en-US" altLang="ko-KR" spc="-150" dirty="0" err="1"/>
              <a:t>mfinal</a:t>
            </a:r>
            <a:r>
              <a:rPr lang="en-US" altLang="ko-KR" spc="-150" dirty="0"/>
              <a:t>=100, </a:t>
            </a:r>
            <a:r>
              <a:rPr lang="en-US" altLang="ko-KR" spc="-150" dirty="0" err="1"/>
              <a:t>coeflearn</a:t>
            </a:r>
            <a:r>
              <a:rPr lang="en-US" altLang="ko-KR" spc="-150" dirty="0"/>
              <a:t>=‘</a:t>
            </a:r>
            <a:r>
              <a:rPr lang="en-US" altLang="ko-KR" spc="-150" dirty="0" err="1"/>
              <a:t>Breiman</a:t>
            </a:r>
            <a:r>
              <a:rPr lang="en-US" altLang="ko-KR" spc="-150" dirty="0"/>
              <a:t>’, control, …)</a:t>
            </a:r>
            <a:endParaRPr lang="ko-KR" altLang="en-US" spc="-1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0140A13-019E-4ACE-8149-380E91738978}"/>
                  </a:ext>
                </a:extLst>
              </p:cNvPr>
              <p:cNvSpPr txBox="1"/>
              <p:nvPr/>
            </p:nvSpPr>
            <p:spPr>
              <a:xfrm>
                <a:off x="4668686" y="3259820"/>
                <a:ext cx="3991994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pc="-150" dirty="0"/>
                  <a:t>boos : </a:t>
                </a:r>
                <a:r>
                  <a:rPr lang="ko-KR" altLang="en-US" spc="-150" dirty="0"/>
                  <a:t>부트스트랩 허용 요부 </a:t>
                </a:r>
                <a:r>
                  <a:rPr lang="en-US" altLang="ko-KR" spc="-150" dirty="0"/>
                  <a:t>(default</a:t>
                </a:r>
                <a:r>
                  <a:rPr lang="ko-KR" altLang="en-US" spc="-150" dirty="0"/>
                  <a:t>로 </a:t>
                </a:r>
                <a:r>
                  <a:rPr lang="en-US" altLang="ko-KR" spc="-150" dirty="0"/>
                  <a:t>TRUE </a:t>
                </a:r>
                <a:r>
                  <a:rPr lang="ko-KR" altLang="en-US" spc="-150" dirty="0"/>
                  <a:t>임</a:t>
                </a:r>
                <a:r>
                  <a:rPr lang="en-US" altLang="ko-KR" spc="-150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pc="-15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pc="-150" dirty="0" err="1"/>
                  <a:t>Mfinal</a:t>
                </a:r>
                <a:r>
                  <a:rPr lang="en-US" altLang="ko-KR" spc="-150" dirty="0"/>
                  <a:t> : </a:t>
                </a:r>
                <a:r>
                  <a:rPr lang="ko-KR" altLang="en-US" spc="-150" dirty="0"/>
                  <a:t>분류기 수</a:t>
                </a:r>
                <a:endParaRPr lang="en-US" altLang="ko-KR" spc="-150" dirty="0"/>
              </a:p>
              <a:p>
                <a:r>
                  <a:rPr lang="en-US" altLang="ko-KR" spc="-150" dirty="0"/>
                  <a:t>           Boosting</a:t>
                </a:r>
                <a:r>
                  <a:rPr lang="ko-KR" altLang="en-US" spc="-150" dirty="0"/>
                  <a:t>을 실행하거나 사용할 트리의 수를 위한 반복 횟수 설정</a:t>
                </a:r>
                <a:r>
                  <a:rPr lang="en-US" altLang="ko-KR" spc="-150" dirty="0"/>
                  <a:t>(</a:t>
                </a:r>
                <a:r>
                  <a:rPr lang="ko-KR" altLang="en-US" spc="-150" dirty="0"/>
                  <a:t>기본</a:t>
                </a:r>
                <a:r>
                  <a:rPr lang="en-US" altLang="ko-KR" spc="-150" dirty="0" err="1"/>
                  <a:t>mfinal</a:t>
                </a:r>
                <a:r>
                  <a:rPr lang="en-US" altLang="ko-KR" spc="-150" dirty="0"/>
                  <a:t>=100)</a:t>
                </a:r>
              </a:p>
              <a:p>
                <a:endParaRPr lang="en-US" altLang="ko-KR" spc="-15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pc="-150" dirty="0" err="1"/>
                  <a:t>Coeflearn</a:t>
                </a:r>
                <a:r>
                  <a:rPr lang="en-US" altLang="ko-KR" spc="-150" dirty="0"/>
                  <a:t>: alpha </a:t>
                </a:r>
                <a:r>
                  <a:rPr lang="ko-KR" altLang="en-US" spc="-150" dirty="0"/>
                  <a:t>값 조정</a:t>
                </a:r>
                <a:endParaRPr lang="en-US" altLang="ko-KR" spc="-150" dirty="0"/>
              </a:p>
              <a:p>
                <a:r>
                  <a:rPr lang="en-US" altLang="ko-KR" spc="-150" dirty="0"/>
                  <a:t>          </a:t>
                </a:r>
                <a:r>
                  <a:rPr lang="en-US" altLang="ko-KR" spc="-150" dirty="0" err="1"/>
                  <a:t>coeflearn</a:t>
                </a:r>
                <a:r>
                  <a:rPr lang="en-US" altLang="ko-KR" spc="-150" dirty="0"/>
                  <a:t>=“</a:t>
                </a:r>
                <a:r>
                  <a:rPr lang="en-US" altLang="ko-KR" spc="-150" dirty="0" err="1"/>
                  <a:t>Breiman</a:t>
                </a:r>
                <a:r>
                  <a:rPr lang="en-US" altLang="ko-KR" spc="-150" dirty="0"/>
                  <a:t>”</a:t>
                </a:r>
                <a:r>
                  <a:rPr lang="ko-KR" altLang="en-US" spc="-150" dirty="0"/>
                  <a:t> </a:t>
                </a:r>
                <a:r>
                  <a:rPr lang="en-US" altLang="ko-KR" spc="-150" dirty="0"/>
                  <a:t>:</a:t>
                </a:r>
                <a:r>
                  <a:rPr lang="ko-KR" altLang="en-US" spc="-150" dirty="0"/>
                  <a:t> </a:t>
                </a:r>
                <a:r>
                  <a:rPr lang="en-US" altLang="ko-KR" spc="-150" dirty="0"/>
                  <a:t>alpha=</a:t>
                </a:r>
                <a:r>
                  <a:rPr lang="ko-KR" altLang="en-US" spc="-150" dirty="0"/>
                  <a:t> </a:t>
                </a:r>
                <a:r>
                  <a:rPr lang="en-US" altLang="ko-KR" spc="-150" dirty="0"/>
                  <a:t>½ ln((1-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pc="-15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b="0" i="1" spc="-15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ko-KR" b="0" i="1" spc="-15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pc="-150" dirty="0"/>
                  <a:t>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pc="-15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pc="-15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i="1" spc="-15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ko-KR" b="0" i="1" spc="-15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pc="-150" dirty="0"/>
                  <a:t>  (-&gt;default)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0140A13-019E-4ACE-8149-380E91738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686" y="3259820"/>
                <a:ext cx="3991994" cy="3139321"/>
              </a:xfrm>
              <a:prstGeom prst="rect">
                <a:avLst/>
              </a:prstGeom>
              <a:blipFill>
                <a:blip r:embed="rId4"/>
                <a:stretch>
                  <a:fillRect l="-1374" t="-1165" r="-1221" b="-21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A36F7B5E-9DB2-4FB5-AF27-C760C61098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074" y="1956270"/>
            <a:ext cx="4170612" cy="428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894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 err="1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Adaboosting</a:t>
            </a:r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실습</a:t>
            </a:r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2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B65614B3-9150-405E-9BA7-51ED91139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1985962"/>
            <a:ext cx="8401050" cy="389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4338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 err="1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Adaboosting</a:t>
            </a:r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실습</a:t>
            </a:r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2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C705B47-0F4D-492D-9CBD-701FF40551DA}"/>
              </a:ext>
            </a:extLst>
          </p:cNvPr>
          <p:cNvSpPr txBox="1"/>
          <p:nvPr/>
        </p:nvSpPr>
        <p:spPr>
          <a:xfrm>
            <a:off x="1760715" y="4698642"/>
            <a:ext cx="56225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pc="-150" dirty="0"/>
              <a:t>Amount</a:t>
            </a:r>
            <a:r>
              <a:rPr lang="ko-KR" altLang="en-US" spc="-150" dirty="0"/>
              <a:t> </a:t>
            </a:r>
            <a:r>
              <a:rPr lang="en-US" altLang="ko-KR" spc="-150" dirty="0"/>
              <a:t>:</a:t>
            </a:r>
            <a:r>
              <a:rPr lang="ko-KR" altLang="en-US" spc="-150" dirty="0"/>
              <a:t> 수치가 가장 높게 나타남</a:t>
            </a:r>
            <a:r>
              <a:rPr lang="en-US" altLang="ko-KR" spc="-150" dirty="0"/>
              <a:t>=</a:t>
            </a:r>
            <a:r>
              <a:rPr lang="ko-KR" altLang="en-US" spc="-150" dirty="0"/>
              <a:t>매우 중요하다</a:t>
            </a:r>
            <a:endParaRPr lang="en-US" altLang="ko-KR" spc="-15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pc="-15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pc="-150" dirty="0"/>
              <a:t>Amount : </a:t>
            </a:r>
            <a:r>
              <a:rPr lang="ko-KR" altLang="en-US" spc="-150" dirty="0" err="1"/>
              <a:t>대출액</a:t>
            </a:r>
            <a:r>
              <a:rPr lang="ko-KR" altLang="en-US" spc="-150" dirty="0"/>
              <a:t> 총액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B2241E1-F7B0-4C9D-9933-00DC5A963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37" y="2159358"/>
            <a:ext cx="8239125" cy="225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0512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 err="1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Adaboosting</a:t>
            </a:r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실습</a:t>
            </a:r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2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C705B47-0F4D-492D-9CBD-701FF40551DA}"/>
              </a:ext>
            </a:extLst>
          </p:cNvPr>
          <p:cNvSpPr txBox="1"/>
          <p:nvPr/>
        </p:nvSpPr>
        <p:spPr>
          <a:xfrm>
            <a:off x="1577423" y="5196884"/>
            <a:ext cx="562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pc="-150" dirty="0" err="1"/>
              <a:t>과적합</a:t>
            </a:r>
            <a:r>
              <a:rPr lang="ko-KR" altLang="en-US" spc="-150" dirty="0"/>
              <a:t> 발생을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62DD33-A63B-4DD8-A99F-D7993FF96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60" y="2047482"/>
            <a:ext cx="7485831" cy="267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141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8038" y="2233754"/>
            <a:ext cx="759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/>
              <a:t>Boosting.cv(formula, data, boos=TRUE, </a:t>
            </a:r>
            <a:r>
              <a:rPr lang="en-US" altLang="ko-KR" spc="-150" dirty="0" err="1"/>
              <a:t>mfinal</a:t>
            </a:r>
            <a:r>
              <a:rPr lang="en-US" altLang="ko-KR" spc="-150" dirty="0"/>
              <a:t>=100, </a:t>
            </a:r>
            <a:r>
              <a:rPr lang="en-US" altLang="ko-KR" spc="-150" dirty="0" err="1"/>
              <a:t>coeflearn</a:t>
            </a:r>
            <a:r>
              <a:rPr lang="en-US" altLang="ko-KR" spc="-150" dirty="0"/>
              <a:t>=‘</a:t>
            </a:r>
            <a:r>
              <a:rPr lang="en-US" altLang="ko-KR" spc="-150" dirty="0" err="1"/>
              <a:t>Breiman</a:t>
            </a:r>
            <a:r>
              <a:rPr lang="en-US" altLang="ko-KR" spc="-150" dirty="0"/>
              <a:t>’, control, v …)</a:t>
            </a:r>
            <a:endParaRPr lang="ko-KR" altLang="en-US" spc="-150" dirty="0"/>
          </a:p>
        </p:txBody>
      </p:sp>
      <p:sp>
        <p:nvSpPr>
          <p:cNvPr id="12" name="TextBox 11"/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 err="1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Adaboosting</a:t>
            </a:r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실습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D2AB0A8-6BD2-418C-B1FE-E55F6DCB7B94}"/>
              </a:ext>
            </a:extLst>
          </p:cNvPr>
          <p:cNvSpPr txBox="1"/>
          <p:nvPr/>
        </p:nvSpPr>
        <p:spPr>
          <a:xfrm>
            <a:off x="868038" y="3160567"/>
            <a:ext cx="75923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boosting.cv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function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: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boosting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을 가지는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v-fold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교차 검증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(cross validation)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을 실행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 : k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와 같은 의미이며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v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개의 하위집단으로 나누겠다는 의미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US" altLang="ko-KR" spc="-15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ko-KR" altLang="en-US" spc="-150" dirty="0"/>
          </a:p>
        </p:txBody>
      </p:sp>
    </p:spTree>
    <p:extLst>
      <p:ext uri="{BB962C8B-B14F-4D97-AF65-F5344CB8AC3E}">
        <p14:creationId xmlns:p14="http://schemas.microsoft.com/office/powerpoint/2010/main" val="25106844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 err="1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Adaboosting</a:t>
            </a:r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실습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D2AB0A8-6BD2-418C-B1FE-E55F6DCB7B94}"/>
              </a:ext>
            </a:extLst>
          </p:cNvPr>
          <p:cNvSpPr txBox="1"/>
          <p:nvPr/>
        </p:nvSpPr>
        <p:spPr>
          <a:xfrm>
            <a:off x="577754" y="2173682"/>
            <a:ext cx="7954685" cy="4156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rgbClr val="222222"/>
                </a:solidFill>
                <a:latin typeface="Arial" panose="020B0604020202020204" pitchFamily="34" charset="0"/>
              </a:rPr>
              <a:t>왜 </a:t>
            </a:r>
            <a:r>
              <a:rPr lang="en-US" altLang="ko-KR" b="1" spc="-150" dirty="0">
                <a:solidFill>
                  <a:srgbClr val="222222"/>
                </a:solidFill>
                <a:latin typeface="Arial" panose="020B0604020202020204" pitchFamily="34" charset="0"/>
              </a:rPr>
              <a:t>CV(cross validation)</a:t>
            </a:r>
            <a:r>
              <a:rPr lang="ko-KR" altLang="en-US" b="1" spc="-150" dirty="0">
                <a:solidFill>
                  <a:srgbClr val="222222"/>
                </a:solidFill>
                <a:latin typeface="Arial" panose="020B0604020202020204" pitchFamily="34" charset="0"/>
              </a:rPr>
              <a:t>을 하면 과적합이 방지가 될까</a:t>
            </a:r>
            <a:r>
              <a:rPr lang="en-US" altLang="ko-KR" b="1" spc="-150" dirty="0">
                <a:solidFill>
                  <a:srgbClr val="222222"/>
                </a:solidFill>
                <a:latin typeface="Arial" panose="020B0604020202020204" pitchFamily="34" charset="0"/>
              </a:rPr>
              <a:t>?</a:t>
            </a:r>
          </a:p>
          <a:p>
            <a:endParaRPr lang="en-US" altLang="ko-KR" b="1" spc="-15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solidFill>
                  <a:srgbClr val="555555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훈련을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시키면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시킬수록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error rate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는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계속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줄어드는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경향이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있어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결국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과적합으로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귀결된다</a:t>
            </a:r>
            <a:r>
              <a:rPr lang="en-US" altLang="ko-KR" sz="1800" kern="100" dirty="0">
                <a:solidFill>
                  <a:srgbClr val="555555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따라서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중간에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적정적합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구간에서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훈련을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중단시켜야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한다</a:t>
            </a:r>
            <a:r>
              <a:rPr lang="en-US" altLang="ko-KR" sz="1800" kern="100" dirty="0">
                <a:solidFill>
                  <a:srgbClr val="555555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solidFill>
                  <a:srgbClr val="555555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그런데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가지고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있는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모든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데이터를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Training set 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으로만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활용하면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어디서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훈련을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중단시켜야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할지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알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수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가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없다</a:t>
            </a:r>
            <a:r>
              <a:rPr lang="en-US" altLang="ko-KR" sz="1800" kern="100" dirty="0">
                <a:solidFill>
                  <a:srgbClr val="555555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따라서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validation set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이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나오게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된다</a:t>
            </a:r>
            <a:r>
              <a:rPr lang="en-US" altLang="ko-KR" sz="1800" kern="100" dirty="0">
                <a:solidFill>
                  <a:srgbClr val="555555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solidFill>
                  <a:srgbClr val="555555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이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문제에서는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과적합이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문제이므로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cross validation 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방식을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사용해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 err="1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adaboosting</a:t>
            </a:r>
            <a:r>
              <a:rPr lang="en-US" altLang="ko-KR" sz="1800" kern="100" dirty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model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을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여러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개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만든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뒤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cv 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값을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계산해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그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중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적정적합으로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사료되는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model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을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555555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뽑아낸다</a:t>
            </a:r>
            <a:r>
              <a:rPr lang="en-US" altLang="ko-KR" sz="1800" kern="100" dirty="0">
                <a:solidFill>
                  <a:srgbClr val="555555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b="1" spc="-15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altLang="ko-KR" b="1" spc="-15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ko-KR" altLang="en-US" spc="-150" dirty="0"/>
          </a:p>
        </p:txBody>
      </p:sp>
    </p:spTree>
    <p:extLst>
      <p:ext uri="{BB962C8B-B14F-4D97-AF65-F5344CB8AC3E}">
        <p14:creationId xmlns:p14="http://schemas.microsoft.com/office/powerpoint/2010/main" val="9412914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 err="1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Adaboosting</a:t>
            </a:r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실습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64EFCDC-82CB-42A9-BE7B-51C6C556F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24" y="2398963"/>
            <a:ext cx="8049632" cy="41873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4E93F5-B5B4-454C-AC4A-EEE314834065}"/>
              </a:ext>
            </a:extLst>
          </p:cNvPr>
          <p:cNvSpPr txBox="1"/>
          <p:nvPr/>
        </p:nvSpPr>
        <p:spPr>
          <a:xfrm>
            <a:off x="868038" y="1957623"/>
            <a:ext cx="759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 err="1"/>
              <a:t>Boosting.+CV</a:t>
            </a:r>
            <a:r>
              <a:rPr lang="ko-KR" altLang="en-US" spc="-150" dirty="0"/>
              <a:t> 원리</a:t>
            </a:r>
          </a:p>
        </p:txBody>
      </p:sp>
    </p:spTree>
    <p:extLst>
      <p:ext uri="{BB962C8B-B14F-4D97-AF65-F5344CB8AC3E}">
        <p14:creationId xmlns:p14="http://schemas.microsoft.com/office/powerpoint/2010/main" val="1450455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7477" y="802989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2)  </a:t>
            </a:r>
            <a:r>
              <a:rPr lang="en-US" altLang="ko-KR" b="1" spc="-150" dirty="0" err="1"/>
              <a:t>Randomforest</a:t>
            </a:r>
            <a:r>
              <a:rPr lang="en-US" altLang="ko-KR" b="1" spc="-150" dirty="0"/>
              <a:t> </a:t>
            </a:r>
            <a:r>
              <a:rPr lang="ko-KR" altLang="en-US" b="1" spc="-150" dirty="0"/>
              <a:t>정리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566550"/>
            <a:ext cx="6336704" cy="278226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87624" y="4743047"/>
            <a:ext cx="66247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데이터뿐만이 아니라</a:t>
            </a:r>
            <a:r>
              <a:rPr lang="en-US" altLang="ko-KR" sz="1400" dirty="0"/>
              <a:t>, </a:t>
            </a:r>
            <a:r>
              <a:rPr lang="ko-KR" altLang="en-US" sz="1400" dirty="0"/>
              <a:t>변수도 </a:t>
            </a:r>
            <a:r>
              <a:rPr lang="en-US" altLang="ko-KR" sz="1400" dirty="0"/>
              <a:t>random</a:t>
            </a:r>
            <a:r>
              <a:rPr lang="ko-KR" altLang="en-US" sz="1400" dirty="0"/>
              <a:t>하게 뽑아서 다양한 모델을 만들자는 컨셉</a:t>
            </a:r>
            <a:r>
              <a:rPr lang="en-US" altLang="ko-KR" sz="1400" dirty="0"/>
              <a:t>(base learner</a:t>
            </a:r>
            <a:r>
              <a:rPr lang="ko-KR" altLang="en-US" sz="1400" dirty="0"/>
              <a:t>간의 공분산을 줄이자</a:t>
            </a:r>
            <a:r>
              <a:rPr lang="en-US" altLang="ko-KR" sz="1400" dirty="0"/>
              <a:t>). </a:t>
            </a:r>
            <a:r>
              <a:rPr lang="ko-KR" altLang="en-US" sz="1400" dirty="0"/>
              <a:t>뽑을 변수는 </a:t>
            </a:r>
            <a:r>
              <a:rPr lang="en-US" altLang="ko-KR" sz="1400" dirty="0"/>
              <a:t>hyper parameter</a:t>
            </a:r>
            <a:r>
              <a:rPr lang="ko-KR" altLang="en-US" sz="1400" dirty="0"/>
              <a:t>로 주로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sqrt</a:t>
            </a:r>
            <a:r>
              <a:rPr lang="en-US" altLang="ko-KR" sz="1400" dirty="0"/>
              <a:t>(p)</a:t>
            </a:r>
            <a:r>
              <a:rPr lang="ko-KR" altLang="en-US" sz="1400" dirty="0"/>
              <a:t>사용한다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689583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 err="1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Adaboosting</a:t>
            </a:r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실습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5D61B4F2-C2DD-40E6-8369-5FC8C14EA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212415"/>
            <a:ext cx="6981825" cy="337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8985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 err="1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Adaboosting</a:t>
            </a:r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실습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 descr="조류이(가) 표시된 사진&#10;&#10;자동 생성된 설명">
            <a:extLst>
              <a:ext uri="{FF2B5EF4-FFF2-40B4-BE49-F238E27FC236}">
                <a16:creationId xmlns:a16="http://schemas.microsoft.com/office/drawing/2014/main" id="{EA23F6A3-2B72-4C2B-813C-E685C24DCC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93" y="2325892"/>
            <a:ext cx="6412511" cy="24085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42E55C-8B88-4889-94A2-09962599C933}"/>
              </a:ext>
            </a:extLst>
          </p:cNvPr>
          <p:cNvSpPr txBox="1"/>
          <p:nvPr/>
        </p:nvSpPr>
        <p:spPr>
          <a:xfrm>
            <a:off x="868038" y="5111896"/>
            <a:ext cx="759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pc="-150" dirty="0" err="1"/>
              <a:t>과적합</a:t>
            </a:r>
            <a:r>
              <a:rPr lang="ko-KR" altLang="en-US" spc="-150" dirty="0"/>
              <a:t> 방지 된 것을 확인 할 수 있음</a:t>
            </a:r>
          </a:p>
        </p:txBody>
      </p:sp>
    </p:spTree>
    <p:extLst>
      <p:ext uri="{BB962C8B-B14F-4D97-AF65-F5344CB8AC3E}">
        <p14:creationId xmlns:p14="http://schemas.microsoft.com/office/powerpoint/2010/main" val="10190090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err="1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Adaboosting</a:t>
            </a:r>
            <a:r>
              <a:rPr lang="en-US" altLang="ko-KR" sz="3200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 </a:t>
            </a:r>
            <a:r>
              <a:rPr lang="ko-KR" altLang="en-US" sz="3200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실습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7C44553-01CC-4DDB-BA57-DAF3EF5F430B}"/>
              </a:ext>
            </a:extLst>
          </p:cNvPr>
          <p:cNvSpPr txBox="1"/>
          <p:nvPr/>
        </p:nvSpPr>
        <p:spPr>
          <a:xfrm>
            <a:off x="868038" y="2233754"/>
            <a:ext cx="7592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/>
              <a:t>&lt;</a:t>
            </a:r>
            <a:r>
              <a:rPr lang="ko-KR" altLang="en-US" sz="2000" b="1" spc="-150" dirty="0"/>
              <a:t>다른 모델과 성능 비교</a:t>
            </a:r>
            <a:r>
              <a:rPr lang="en-US" altLang="ko-KR" sz="2000" b="1" spc="-150" dirty="0"/>
              <a:t>&gt;</a:t>
            </a:r>
            <a:endParaRPr lang="ko-KR" altLang="en-US" sz="2000" b="1" spc="-1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4ABFB5-4310-4921-A131-932433D1255B}"/>
              </a:ext>
            </a:extLst>
          </p:cNvPr>
          <p:cNvSpPr txBox="1"/>
          <p:nvPr/>
        </p:nvSpPr>
        <p:spPr>
          <a:xfrm>
            <a:off x="458783" y="3054586"/>
            <a:ext cx="75923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pc="-150" dirty="0" err="1"/>
              <a:t>confusionMatrix</a:t>
            </a:r>
            <a:r>
              <a:rPr lang="en-US" altLang="ko-KR" spc="-150" dirty="0"/>
              <a:t>()</a:t>
            </a:r>
            <a:r>
              <a:rPr lang="ko-KR" altLang="en-US" spc="-150" dirty="0"/>
              <a:t>를 통해 </a:t>
            </a:r>
            <a:r>
              <a:rPr lang="en-US" altLang="ko-KR" spc="-150" dirty="0" err="1"/>
              <a:t>Acurracy</a:t>
            </a:r>
            <a:r>
              <a:rPr lang="en-US" altLang="ko-KR" spc="-150" dirty="0"/>
              <a:t> </a:t>
            </a:r>
            <a:r>
              <a:rPr lang="ko-KR" altLang="en-US" spc="-150" dirty="0"/>
              <a:t>를 확인해 볼 것입니다</a:t>
            </a:r>
            <a:r>
              <a:rPr lang="en-US" altLang="ko-KR" spc="-15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pc="-1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pc="-150" dirty="0"/>
              <a:t>Regression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pc="-1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pc="-150" dirty="0"/>
              <a:t>Random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pc="-1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pc="-150" dirty="0"/>
              <a:t>Bagging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pc="-1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pc="-150" dirty="0" err="1"/>
              <a:t>Adaboosting</a:t>
            </a:r>
            <a:endParaRPr lang="ko-KR" altLang="en-US" spc="-1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413DCA-9E6E-42AD-B254-EA94AF891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3773082"/>
            <a:ext cx="6057433" cy="145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6166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 err="1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Adaboosting</a:t>
            </a:r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실습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531ED417-B07D-4DA9-96DE-ED19CBE39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47" y="1885950"/>
            <a:ext cx="7342237" cy="384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3646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 err="1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Adaboosting</a:t>
            </a:r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실습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02E9502-A359-4450-B1FA-E6EB03D4C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78" y="2468407"/>
            <a:ext cx="7613138" cy="34088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9A44B8-2442-41F0-849B-6080F851F8DB}"/>
              </a:ext>
            </a:extLst>
          </p:cNvPr>
          <p:cNvSpPr txBox="1"/>
          <p:nvPr/>
        </p:nvSpPr>
        <p:spPr>
          <a:xfrm>
            <a:off x="716431" y="2074396"/>
            <a:ext cx="1834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</a:t>
            </a:r>
            <a:r>
              <a:rPr lang="en-US" altLang="ko-KR" dirty="0" err="1">
                <a:solidFill>
                  <a:schemeClr val="tx2"/>
                </a:solidFill>
              </a:rPr>
              <a:t>RandomForest</a:t>
            </a:r>
            <a:endParaRPr lang="ko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2463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 err="1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Adaboosting</a:t>
            </a:r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실습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6B3647F-F7E8-473F-A9D4-94EC36D3E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09" y="1879230"/>
            <a:ext cx="7791115" cy="392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09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#cv</a:t>
            </a:r>
            <a:r>
              <a:rPr lang="ko-KR" altLang="en-US" dirty="0"/>
              <a:t>로 하고 싶으나 </a:t>
            </a:r>
            <a:r>
              <a:rPr lang="en-US" altLang="ko-KR" dirty="0"/>
              <a:t>boosting.cv </a:t>
            </a:r>
            <a:r>
              <a:rPr lang="ko-KR" altLang="en-US" dirty="0"/>
              <a:t>와 </a:t>
            </a:r>
            <a:r>
              <a:rPr lang="en-US" altLang="ko-KR" dirty="0"/>
              <a:t>predict</a:t>
            </a:r>
            <a:r>
              <a:rPr lang="ko-KR" altLang="en-US" dirty="0"/>
              <a:t>이 호환되지 않아 </a:t>
            </a:r>
            <a:r>
              <a:rPr lang="en-US" altLang="ko-KR" dirty="0"/>
              <a:t>boosting </a:t>
            </a:r>
            <a:r>
              <a:rPr lang="ko-KR" altLang="en-US" dirty="0"/>
              <a:t>함수 이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 err="1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Adaboosting</a:t>
            </a:r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실습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D8D2564B-CA41-4FC2-A2AD-CE4726AD3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925542"/>
            <a:ext cx="7776864" cy="33036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672F96-348B-4203-8C8C-8BA8AEA4E82C}"/>
              </a:ext>
            </a:extLst>
          </p:cNvPr>
          <p:cNvSpPr txBox="1"/>
          <p:nvPr/>
        </p:nvSpPr>
        <p:spPr>
          <a:xfrm>
            <a:off x="508259" y="5865304"/>
            <a:ext cx="8358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#cv</a:t>
            </a:r>
            <a:r>
              <a:rPr lang="ko-KR" altLang="en-US" dirty="0"/>
              <a:t>로 하고 싶으나 </a:t>
            </a:r>
            <a:r>
              <a:rPr lang="en-US" altLang="ko-KR" dirty="0"/>
              <a:t>boosting.cv </a:t>
            </a:r>
            <a:r>
              <a:rPr lang="ko-KR" altLang="en-US" dirty="0"/>
              <a:t>와 </a:t>
            </a:r>
            <a:r>
              <a:rPr lang="en-US" altLang="ko-KR" dirty="0"/>
              <a:t>predict</a:t>
            </a:r>
            <a:r>
              <a:rPr lang="ko-KR" altLang="en-US" dirty="0"/>
              <a:t>이 호환되지 않아 </a:t>
            </a:r>
            <a:r>
              <a:rPr lang="en-US" altLang="ko-KR" dirty="0"/>
              <a:t>boosting </a:t>
            </a:r>
            <a:r>
              <a:rPr lang="ko-KR" altLang="en-US" dirty="0"/>
              <a:t>함수 이용</a:t>
            </a:r>
          </a:p>
        </p:txBody>
      </p:sp>
    </p:spTree>
    <p:extLst>
      <p:ext uri="{BB962C8B-B14F-4D97-AF65-F5344CB8AC3E}">
        <p14:creationId xmlns:p14="http://schemas.microsoft.com/office/powerpoint/2010/main" val="13690141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 err="1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Adaboosting</a:t>
            </a:r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실습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44CB606-302B-4F72-9D8C-34D7341FB628}"/>
              </a:ext>
            </a:extLst>
          </p:cNvPr>
          <p:cNvSpPr txBox="1"/>
          <p:nvPr/>
        </p:nvSpPr>
        <p:spPr>
          <a:xfrm>
            <a:off x="775803" y="2075131"/>
            <a:ext cx="7592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/>
              <a:t>&lt;</a:t>
            </a:r>
            <a:r>
              <a:rPr lang="ko-KR" altLang="en-US" sz="2000" b="1" spc="-150" dirty="0"/>
              <a:t>다른 모델과 성능 비교</a:t>
            </a:r>
            <a:r>
              <a:rPr lang="en-US" altLang="ko-KR" sz="2000" b="1" spc="-150" dirty="0"/>
              <a:t>&gt;</a:t>
            </a:r>
            <a:endParaRPr lang="ko-KR" altLang="en-US" sz="2000" b="1" spc="-150" dirty="0"/>
          </a:p>
        </p:txBody>
      </p:sp>
      <p:graphicFrame>
        <p:nvGraphicFramePr>
          <p:cNvPr id="16" name="표 17">
            <a:extLst>
              <a:ext uri="{FF2B5EF4-FFF2-40B4-BE49-F238E27FC236}">
                <a16:creationId xmlns:a16="http://schemas.microsoft.com/office/drawing/2014/main" id="{3B29F14E-1E50-4765-BE85-9250738F5A2D}"/>
              </a:ext>
            </a:extLst>
          </p:cNvPr>
          <p:cNvGraphicFramePr>
            <a:graphicFrameLocks noGrp="1"/>
          </p:cNvGraphicFramePr>
          <p:nvPr/>
        </p:nvGraphicFramePr>
        <p:xfrm>
          <a:off x="873702" y="2713170"/>
          <a:ext cx="7396596" cy="953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9149">
                  <a:extLst>
                    <a:ext uri="{9D8B030D-6E8A-4147-A177-3AD203B41FA5}">
                      <a16:colId xmlns:a16="http://schemas.microsoft.com/office/drawing/2014/main" val="247381316"/>
                    </a:ext>
                  </a:extLst>
                </a:gridCol>
                <a:gridCol w="1849149">
                  <a:extLst>
                    <a:ext uri="{9D8B030D-6E8A-4147-A177-3AD203B41FA5}">
                      <a16:colId xmlns:a16="http://schemas.microsoft.com/office/drawing/2014/main" val="968855277"/>
                    </a:ext>
                  </a:extLst>
                </a:gridCol>
                <a:gridCol w="1849149">
                  <a:extLst>
                    <a:ext uri="{9D8B030D-6E8A-4147-A177-3AD203B41FA5}">
                      <a16:colId xmlns:a16="http://schemas.microsoft.com/office/drawing/2014/main" val="3797612471"/>
                    </a:ext>
                  </a:extLst>
                </a:gridCol>
                <a:gridCol w="1849149">
                  <a:extLst>
                    <a:ext uri="{9D8B030D-6E8A-4147-A177-3AD203B41FA5}">
                      <a16:colId xmlns:a16="http://schemas.microsoft.com/office/drawing/2014/main" val="2690418641"/>
                    </a:ext>
                  </a:extLst>
                </a:gridCol>
              </a:tblGrid>
              <a:tr h="587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RegressionTree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RandomForest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Bagging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Adaboosting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504315"/>
                  </a:ext>
                </a:extLst>
              </a:tr>
              <a:tr h="340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0.71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0.7533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0.75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0.7533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979677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E689E2A0-263A-4064-855C-CCD8E5847C76}"/>
              </a:ext>
            </a:extLst>
          </p:cNvPr>
          <p:cNvSpPr txBox="1"/>
          <p:nvPr/>
        </p:nvSpPr>
        <p:spPr>
          <a:xfrm>
            <a:off x="446575" y="4074631"/>
            <a:ext cx="8178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Adaboosting</a:t>
            </a:r>
            <a:r>
              <a:rPr lang="ko-KR" altLang="en-US" dirty="0"/>
              <a:t>이 오류율을 낮추는 데 특화된 모델이므로 </a:t>
            </a:r>
            <a:r>
              <a:rPr lang="en-US" altLang="ko-KR" dirty="0"/>
              <a:t>Accuracy</a:t>
            </a:r>
            <a:r>
              <a:rPr lang="ko-KR" altLang="en-US" dirty="0"/>
              <a:t>가 가장 높게</a:t>
            </a:r>
            <a:endParaRPr lang="en-US" altLang="ko-KR" dirty="0"/>
          </a:p>
          <a:p>
            <a:r>
              <a:rPr lang="ko-KR" altLang="en-US" dirty="0"/>
              <a:t>나오는 것을 볼 수 있다</a:t>
            </a:r>
            <a:r>
              <a:rPr lang="en-US" altLang="ko-KR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31382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58348" y="5241948"/>
            <a:ext cx="3528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발표자 </a:t>
            </a: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</a:rPr>
              <a:t>1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조 </a:t>
            </a: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</a:rPr>
              <a:t>: 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오민석</a:t>
            </a: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이지선</a:t>
            </a: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ko-KR" altLang="en-US" sz="1600" b="1" dirty="0" err="1">
                <a:solidFill>
                  <a:schemeClr val="tx2">
                    <a:lumMod val="50000"/>
                  </a:schemeClr>
                </a:solidFill>
              </a:rPr>
              <a:t>문혜현</a:t>
            </a:r>
            <a:endParaRPr lang="ko-KR" altLang="en-US" sz="16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39552" y="779031"/>
            <a:ext cx="22268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/>
              <a:t>*</a:t>
            </a:r>
            <a:r>
              <a:rPr lang="ko-KR" altLang="en-US" sz="1200" b="1" spc="-150" dirty="0"/>
              <a:t>애니메이션 넣어서 그림 겹칩니다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5536" y="1072847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Bagging</a:t>
            </a:r>
            <a:r>
              <a:rPr lang="ko-KR" altLang="en-US" b="1" spc="-150" dirty="0"/>
              <a:t>과 </a:t>
            </a:r>
            <a:r>
              <a:rPr lang="en-US" altLang="ko-KR" b="1" spc="-150" dirty="0"/>
              <a:t>Boosting </a:t>
            </a:r>
            <a:r>
              <a:rPr lang="ko-KR" altLang="en-US" b="1" spc="-150" dirty="0"/>
              <a:t>차이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71873"/>
            <a:ext cx="5563376" cy="316274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59632" y="5076624"/>
            <a:ext cx="66247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배깅은</a:t>
            </a:r>
            <a:r>
              <a:rPr lang="ko-KR" altLang="en-US" sz="1400" dirty="0"/>
              <a:t> 병렬로 학습하며</a:t>
            </a:r>
            <a:r>
              <a:rPr lang="en-US" altLang="ko-KR" sz="1400" dirty="0"/>
              <a:t>, </a:t>
            </a:r>
            <a:r>
              <a:rPr lang="ko-KR" altLang="en-US" sz="1400" dirty="0"/>
              <a:t>범주형 데이터는 </a:t>
            </a:r>
            <a:r>
              <a:rPr lang="en-US" altLang="ko-KR" sz="1400" dirty="0"/>
              <a:t>voting / </a:t>
            </a:r>
            <a:r>
              <a:rPr lang="ko-KR" altLang="en-US" sz="1400" dirty="0" err="1"/>
              <a:t>연속형</a:t>
            </a:r>
            <a:r>
              <a:rPr lang="ko-KR" altLang="en-US" sz="1400" dirty="0"/>
              <a:t> 데이터는 평균으로 집계합니다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반면 </a:t>
            </a:r>
            <a:r>
              <a:rPr lang="en-US" altLang="ko-KR" sz="1400" dirty="0"/>
              <a:t>Boosting</a:t>
            </a:r>
            <a:r>
              <a:rPr lang="ko-KR" altLang="en-US" sz="1400" dirty="0"/>
              <a:t>은 학습이 끝난 후 결과에 따라 가중치를 부여하고</a:t>
            </a:r>
            <a:r>
              <a:rPr lang="en-US" altLang="ko-KR" sz="1400" dirty="0"/>
              <a:t>, </a:t>
            </a:r>
            <a:r>
              <a:rPr lang="ko-KR" altLang="en-US" sz="1400" dirty="0"/>
              <a:t>부여된 가중치가 다음 모델의 결과 예측에 영향을 준다</a:t>
            </a:r>
            <a:r>
              <a:rPr lang="en-US" altLang="ko-KR" sz="1400" dirty="0"/>
              <a:t>. Weak learner</a:t>
            </a:r>
            <a:r>
              <a:rPr lang="ko-KR" altLang="en-US" sz="1400" dirty="0"/>
              <a:t>들을 여러 개 모아 </a:t>
            </a:r>
            <a:r>
              <a:rPr lang="en-US" altLang="ko-KR" sz="1400" dirty="0"/>
              <a:t>Strong learner</a:t>
            </a:r>
            <a:r>
              <a:rPr lang="ko-KR" altLang="en-US" sz="1400" dirty="0"/>
              <a:t>만든다는 개념이다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452032"/>
            <a:ext cx="6363588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38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1560" y="1082212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Boosting </a:t>
            </a:r>
            <a:r>
              <a:rPr lang="ko-KR" altLang="en-US" b="1" spc="-150" dirty="0"/>
              <a:t>기본적 알고리즘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31" y="2246805"/>
            <a:ext cx="8335538" cy="377765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75856" y="1131331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/>
              <a:t>Weak learner</a:t>
            </a:r>
            <a:r>
              <a:rPr lang="ko-KR" altLang="en-US" sz="1200" spc="-150" dirty="0"/>
              <a:t>의 오류를 </a:t>
            </a:r>
            <a:r>
              <a:rPr lang="ko-KR" altLang="en-US" sz="1200" spc="-150" dirty="0" err="1"/>
              <a:t>반영한것을</a:t>
            </a:r>
            <a:r>
              <a:rPr lang="ko-KR" altLang="en-US" sz="1200" spc="-150" dirty="0"/>
              <a:t> 다음 모델에서 학습시키고 </a:t>
            </a:r>
            <a:endParaRPr lang="en-US" altLang="ko-KR" sz="1200" spc="-150" dirty="0"/>
          </a:p>
          <a:p>
            <a:r>
              <a:rPr lang="ko-KR" altLang="en-US" sz="1200" spc="-150" dirty="0"/>
              <a:t>연속적인 오류를 최소화하는 학습을 한다</a:t>
            </a:r>
            <a:r>
              <a:rPr lang="en-US" altLang="ko-KR" sz="1200" spc="-150" dirty="0"/>
              <a:t>. </a:t>
            </a:r>
          </a:p>
          <a:p>
            <a:r>
              <a:rPr lang="ko-KR" altLang="en-US" sz="1200" spc="-150" dirty="0"/>
              <a:t>동시에 앞선 모델을 계속 더해줘서 </a:t>
            </a:r>
            <a:r>
              <a:rPr lang="en-US" altLang="ko-KR" sz="1200" spc="-150" dirty="0"/>
              <a:t>strong learner</a:t>
            </a:r>
            <a:r>
              <a:rPr lang="ko-KR" altLang="en-US" sz="1200" spc="-150" dirty="0"/>
              <a:t>을 만들어주는 과정</a:t>
            </a:r>
          </a:p>
        </p:txBody>
      </p:sp>
    </p:spTree>
    <p:extLst>
      <p:ext uri="{BB962C8B-B14F-4D97-AF65-F5344CB8AC3E}">
        <p14:creationId xmlns:p14="http://schemas.microsoft.com/office/powerpoint/2010/main" val="2637907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494" y="1132055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Boosting </a:t>
            </a:r>
            <a:r>
              <a:rPr lang="ko-KR" altLang="en-US" b="1" spc="-150" dirty="0"/>
              <a:t>기본적 알고리즘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22" y="2012753"/>
            <a:ext cx="8240275" cy="426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13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3697</TotalTime>
  <Words>4332</Words>
  <Application>Microsoft Office PowerPoint</Application>
  <PresentationFormat>화면 슬라이드 쇼(4:3)</PresentationFormat>
  <Paragraphs>703</Paragraphs>
  <Slides>68</Slides>
  <Notes>68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4" baseType="lpstr">
      <vt:lpstr>HY헤드라인M</vt:lpstr>
      <vt:lpstr>맑은 고딕</vt:lpstr>
      <vt:lpstr>Arial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박 지은</cp:lastModifiedBy>
  <cp:revision>83</cp:revision>
  <dcterms:created xsi:type="dcterms:W3CDTF">2016-11-03T20:47:04Z</dcterms:created>
  <dcterms:modified xsi:type="dcterms:W3CDTF">2020-05-20T11:30:39Z</dcterms:modified>
</cp:coreProperties>
</file>